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1750" r:id="rId2"/>
    <p:sldId id="1805" r:id="rId3"/>
    <p:sldId id="1808" r:id="rId4"/>
    <p:sldId id="1811" r:id="rId5"/>
    <p:sldId id="343" r:id="rId6"/>
    <p:sldId id="1791" r:id="rId7"/>
    <p:sldId id="1807" r:id="rId8"/>
    <p:sldId id="344" r:id="rId9"/>
    <p:sldId id="347" r:id="rId10"/>
    <p:sldId id="1809" r:id="rId11"/>
    <p:sldId id="1786" r:id="rId12"/>
    <p:sldId id="1784" r:id="rId13"/>
    <p:sldId id="1789" r:id="rId14"/>
    <p:sldId id="1787" r:id="rId15"/>
    <p:sldId id="1777" r:id="rId16"/>
    <p:sldId id="1776" r:id="rId17"/>
    <p:sldId id="1810" r:id="rId18"/>
    <p:sldId id="261" r:id="rId19"/>
    <p:sldId id="593" r:id="rId20"/>
    <p:sldId id="1771" r:id="rId21"/>
    <p:sldId id="567" r:id="rId22"/>
    <p:sldId id="1774" r:id="rId23"/>
    <p:sldId id="1775" r:id="rId24"/>
    <p:sldId id="1772" r:id="rId25"/>
    <p:sldId id="1779" r:id="rId26"/>
    <p:sldId id="1780" r:id="rId27"/>
    <p:sldId id="1804" r:id="rId28"/>
    <p:sldId id="296" r:id="rId29"/>
    <p:sldId id="1794" r:id="rId30"/>
    <p:sldId id="1781" r:id="rId31"/>
    <p:sldId id="1783" r:id="rId32"/>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0D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1"/>
    <p:restoredTop sz="91387" autoAdjust="0"/>
  </p:normalViewPr>
  <p:slideViewPr>
    <p:cSldViewPr snapToGrid="0">
      <p:cViewPr varScale="1">
        <p:scale>
          <a:sx n="108" d="100"/>
          <a:sy n="108" d="100"/>
        </p:scale>
        <p:origin x="5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Rotarianer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ova" panose="020B0504020202020204" pitchFamily="34" charset="0"/>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Blad1!$A$2:$A$6</c:f>
              <c:strCache>
                <c:ptCount val="5"/>
                <c:pt idx="0">
                  <c:v>2019-07-01</c:v>
                </c:pt>
                <c:pt idx="1">
                  <c:v>2020-07-01</c:v>
                </c:pt>
                <c:pt idx="2">
                  <c:v>2021-07-01</c:v>
                </c:pt>
                <c:pt idx="3">
                  <c:v>2022-07-01</c:v>
                </c:pt>
                <c:pt idx="4">
                  <c:v>2023-07-01</c:v>
                </c:pt>
              </c:strCache>
            </c:strRef>
          </c:cat>
          <c:val>
            <c:numRef>
              <c:f>Blad1!$B$2:$B$6</c:f>
              <c:numCache>
                <c:formatCode>#,##0</c:formatCode>
                <c:ptCount val="5"/>
                <c:pt idx="0">
                  <c:v>3061</c:v>
                </c:pt>
                <c:pt idx="1">
                  <c:v>2959</c:v>
                </c:pt>
                <c:pt idx="2">
                  <c:v>2803</c:v>
                </c:pt>
                <c:pt idx="3">
                  <c:v>2644</c:v>
                </c:pt>
                <c:pt idx="4">
                  <c:v>2467</c:v>
                </c:pt>
              </c:numCache>
            </c:numRef>
          </c:val>
          <c:extLst>
            <c:ext xmlns:c16="http://schemas.microsoft.com/office/drawing/2014/chart" uri="{C3380CC4-5D6E-409C-BE32-E72D297353CC}">
              <c16:uniqueId val="{00000000-FE11-4F88-9289-089A8008C0FE}"/>
            </c:ext>
          </c:extLst>
        </c:ser>
        <c:dLbls>
          <c:showLegendKey val="0"/>
          <c:showVal val="1"/>
          <c:showCatName val="0"/>
          <c:showSerName val="0"/>
          <c:showPercent val="0"/>
          <c:showBubbleSize val="0"/>
        </c:dLbls>
        <c:gapWidth val="150"/>
        <c:axId val="1066850528"/>
        <c:axId val="1066845536"/>
      </c:barChart>
      <c:valAx>
        <c:axId val="1066845536"/>
        <c:scaling>
          <c:orientation val="minMax"/>
        </c:scaling>
        <c:delete val="1"/>
        <c:axPos val="r"/>
        <c:numFmt formatCode="#,##0" sourceLinked="1"/>
        <c:majorTickMark val="out"/>
        <c:minorTickMark val="none"/>
        <c:tickLblPos val="nextTo"/>
        <c:crossAx val="1066850528"/>
        <c:crosses val="max"/>
        <c:crossBetween val="between"/>
      </c:valAx>
      <c:catAx>
        <c:axId val="1066850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SE"/>
          </a:p>
        </c:txPr>
        <c:crossAx val="10668455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Nova" panose="020B0504020202020204" pitchFamily="34" charset="0"/>
        </a:defRPr>
      </a:pPr>
      <a:endParaRPr lang="en-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1ABDAE-7FC5-4081-96DE-E355E30B749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920C3B9-01E1-4B6F-9998-A99D7B380005}">
      <dgm:prSet custT="1"/>
      <dgm:spPr/>
      <dgm:t>
        <a:bodyPr/>
        <a:lstStyle/>
        <a:p>
          <a:r>
            <a:rPr lang="en-SE" sz="2400" dirty="0">
              <a:latin typeface="Arial Nova" panose="020B0504020202020204" pitchFamily="34" charset="0"/>
            </a:rPr>
            <a:t>Antal medlemmar totalt: 	2 530 (februari 2024) 	</a:t>
          </a:r>
          <a:r>
            <a:rPr lang="en-SE" sz="1600" dirty="0">
              <a:latin typeface="Arial Nova" panose="020B0504020202020204" pitchFamily="34" charset="0"/>
            </a:rPr>
            <a:t>	</a:t>
          </a:r>
          <a:r>
            <a:rPr lang="en-SE" sz="2400" dirty="0">
              <a:latin typeface="Arial Nova" panose="020B0504020202020204" pitchFamily="34" charset="0"/>
            </a:rPr>
            <a:t>Rotaract: 8</a:t>
          </a:r>
          <a:endParaRPr lang="en-US" sz="2400" dirty="0">
            <a:latin typeface="Arial Nova" panose="020B0504020202020204" pitchFamily="34" charset="0"/>
          </a:endParaRPr>
        </a:p>
      </dgm:t>
    </dgm:pt>
    <dgm:pt modelId="{066BC0C0-6121-4EBA-AD77-91D2F8889A82}" type="parTrans" cxnId="{5173C2EF-8858-45E1-B6C1-D788B0F8E24F}">
      <dgm:prSet/>
      <dgm:spPr/>
      <dgm:t>
        <a:bodyPr/>
        <a:lstStyle/>
        <a:p>
          <a:endParaRPr lang="en-US">
            <a:latin typeface="Arial Nova" panose="020B0504020202020204" pitchFamily="34" charset="0"/>
          </a:endParaRPr>
        </a:p>
      </dgm:t>
    </dgm:pt>
    <dgm:pt modelId="{A7448791-C0DD-4BD6-A4BE-FF16A411DF15}" type="sibTrans" cxnId="{5173C2EF-8858-45E1-B6C1-D788B0F8E24F}">
      <dgm:prSet/>
      <dgm:spPr/>
      <dgm:t>
        <a:bodyPr/>
        <a:lstStyle/>
        <a:p>
          <a:endParaRPr lang="en-US">
            <a:latin typeface="Arial Nova" panose="020B0504020202020204" pitchFamily="34" charset="0"/>
          </a:endParaRPr>
        </a:p>
      </dgm:t>
    </dgm:pt>
    <dgm:pt modelId="{5911BC4A-E213-412E-9045-DA712EFEF141}">
      <dgm:prSet custT="1"/>
      <dgm:spPr/>
      <dgm:t>
        <a:bodyPr/>
        <a:lstStyle/>
        <a:p>
          <a:r>
            <a:rPr lang="en-SE" sz="2400" dirty="0">
              <a:latin typeface="Arial Nova" panose="020B0504020202020204" pitchFamily="34" charset="0"/>
            </a:rPr>
            <a:t>29 år och yngre</a:t>
          </a:r>
          <a:r>
            <a:rPr lang="sv-SE" sz="2400" dirty="0">
              <a:latin typeface="Arial Nova" panose="020B0504020202020204" pitchFamily="34" charset="0"/>
            </a:rPr>
            <a:t>:	       	     10 medlemmar (0,4%)</a:t>
          </a:r>
          <a:r>
            <a:rPr lang="en-SE" sz="1600" dirty="0">
              <a:latin typeface="Arial Nova" panose="020B0504020202020204" pitchFamily="34" charset="0"/>
            </a:rPr>
            <a:t>   	</a:t>
          </a:r>
          <a:r>
            <a:rPr lang="en-SE" sz="2400" dirty="0">
              <a:latin typeface="Arial Nova" panose="020B0504020202020204" pitchFamily="34" charset="0"/>
            </a:rPr>
            <a:t>Rotaract: 2</a:t>
          </a:r>
          <a:r>
            <a:rPr lang="en-SE" sz="1600" dirty="0">
              <a:latin typeface="Arial Nova" panose="020B0504020202020204" pitchFamily="34" charset="0"/>
            </a:rPr>
            <a:t>  </a:t>
          </a:r>
          <a:endParaRPr lang="en-US" sz="1600" dirty="0">
            <a:latin typeface="Arial Nova" panose="020B0504020202020204" pitchFamily="34" charset="0"/>
          </a:endParaRPr>
        </a:p>
      </dgm:t>
    </dgm:pt>
    <dgm:pt modelId="{BBF4993E-4B98-48FD-89BD-8209A68572E7}" type="parTrans" cxnId="{5C6B513F-C451-4C51-AD34-B5D566396E79}">
      <dgm:prSet/>
      <dgm:spPr/>
      <dgm:t>
        <a:bodyPr/>
        <a:lstStyle/>
        <a:p>
          <a:endParaRPr lang="en-US">
            <a:latin typeface="Arial Nova" panose="020B0504020202020204" pitchFamily="34" charset="0"/>
          </a:endParaRPr>
        </a:p>
      </dgm:t>
    </dgm:pt>
    <dgm:pt modelId="{666814E8-7718-4653-822C-10BE023C1869}" type="sibTrans" cxnId="{5C6B513F-C451-4C51-AD34-B5D566396E79}">
      <dgm:prSet/>
      <dgm:spPr/>
      <dgm:t>
        <a:bodyPr/>
        <a:lstStyle/>
        <a:p>
          <a:endParaRPr lang="en-US">
            <a:latin typeface="Arial Nova" panose="020B0504020202020204" pitchFamily="34" charset="0"/>
          </a:endParaRPr>
        </a:p>
      </dgm:t>
    </dgm:pt>
    <dgm:pt modelId="{41CB7502-C1A3-446F-B370-1F3FA51512BE}">
      <dgm:prSet custT="1"/>
      <dgm:spPr/>
      <dgm:t>
        <a:bodyPr/>
        <a:lstStyle/>
        <a:p>
          <a:r>
            <a:rPr lang="en-SE" sz="2400" dirty="0">
              <a:latin typeface="Arial Nova" panose="020B0504020202020204" pitchFamily="34" charset="0"/>
            </a:rPr>
            <a:t>30-39 år: 	 </a:t>
          </a:r>
          <a:r>
            <a:rPr lang="sv-SE" sz="2400" dirty="0">
              <a:latin typeface="Arial Nova" panose="020B0504020202020204" pitchFamily="34" charset="0"/>
            </a:rPr>
            <a:t>		     38 medlemmar (1,5%)</a:t>
          </a:r>
          <a:endParaRPr lang="en-US" sz="1600" dirty="0">
            <a:latin typeface="Arial Nova" panose="020B0504020202020204" pitchFamily="34" charset="0"/>
          </a:endParaRPr>
        </a:p>
      </dgm:t>
    </dgm:pt>
    <dgm:pt modelId="{1030D2D8-0E2F-46B6-B7D4-D8CDA2A1DD0A}" type="parTrans" cxnId="{9A779F37-465E-4C55-92EF-2E678AE13CA9}">
      <dgm:prSet/>
      <dgm:spPr/>
      <dgm:t>
        <a:bodyPr/>
        <a:lstStyle/>
        <a:p>
          <a:endParaRPr lang="en-US">
            <a:latin typeface="Arial Nova" panose="020B0504020202020204" pitchFamily="34" charset="0"/>
          </a:endParaRPr>
        </a:p>
      </dgm:t>
    </dgm:pt>
    <dgm:pt modelId="{49A9AC02-961A-49D7-A009-FAC188B4EC4B}" type="sibTrans" cxnId="{9A779F37-465E-4C55-92EF-2E678AE13CA9}">
      <dgm:prSet/>
      <dgm:spPr/>
      <dgm:t>
        <a:bodyPr/>
        <a:lstStyle/>
        <a:p>
          <a:endParaRPr lang="en-US">
            <a:latin typeface="Arial Nova" panose="020B0504020202020204" pitchFamily="34" charset="0"/>
          </a:endParaRPr>
        </a:p>
      </dgm:t>
    </dgm:pt>
    <dgm:pt modelId="{7A31DB67-DBC4-4A7A-9D7D-AC6C505FE4BF}">
      <dgm:prSet custT="1"/>
      <dgm:spPr/>
      <dgm:t>
        <a:bodyPr/>
        <a:lstStyle/>
        <a:p>
          <a:r>
            <a:rPr lang="en-SE" sz="2400" dirty="0">
              <a:latin typeface="Arial Nova" panose="020B0504020202020204" pitchFamily="34" charset="0"/>
            </a:rPr>
            <a:t>40-49 år:			   126 medlemmar (5%)</a:t>
          </a:r>
          <a:endParaRPr lang="en-US" sz="1600" dirty="0">
            <a:latin typeface="Arial Nova" panose="020B0504020202020204" pitchFamily="34" charset="0"/>
          </a:endParaRPr>
        </a:p>
      </dgm:t>
    </dgm:pt>
    <dgm:pt modelId="{EF420E02-BA1B-4697-8AAA-71D5F652CF71}" type="parTrans" cxnId="{62480133-2841-47AA-8E84-124A26A7880F}">
      <dgm:prSet/>
      <dgm:spPr/>
      <dgm:t>
        <a:bodyPr/>
        <a:lstStyle/>
        <a:p>
          <a:endParaRPr lang="en-US">
            <a:latin typeface="Arial Nova" panose="020B0504020202020204" pitchFamily="34" charset="0"/>
          </a:endParaRPr>
        </a:p>
      </dgm:t>
    </dgm:pt>
    <dgm:pt modelId="{D4191126-2407-41F7-A7B6-CA6FA6E8BDD2}" type="sibTrans" cxnId="{62480133-2841-47AA-8E84-124A26A7880F}">
      <dgm:prSet/>
      <dgm:spPr/>
      <dgm:t>
        <a:bodyPr/>
        <a:lstStyle/>
        <a:p>
          <a:endParaRPr lang="en-US">
            <a:latin typeface="Arial Nova" panose="020B0504020202020204" pitchFamily="34" charset="0"/>
          </a:endParaRPr>
        </a:p>
      </dgm:t>
    </dgm:pt>
    <dgm:pt modelId="{68C3DD1A-CB34-47E0-A6B3-1DA4EB54FDC1}">
      <dgm:prSet custT="1"/>
      <dgm:spPr/>
      <dgm:t>
        <a:bodyPr/>
        <a:lstStyle/>
        <a:p>
          <a:r>
            <a:rPr lang="en-SE" sz="2400" dirty="0">
              <a:latin typeface="Arial Nova" panose="020B0504020202020204" pitchFamily="34" charset="0"/>
            </a:rPr>
            <a:t>50-59 år:	</a:t>
          </a:r>
          <a:r>
            <a:rPr lang="sv-SE" sz="2400" dirty="0">
              <a:latin typeface="Arial Nova" panose="020B0504020202020204" pitchFamily="34" charset="0"/>
            </a:rPr>
            <a:t>		   341 medlemmar (13,5%)</a:t>
          </a:r>
          <a:endParaRPr lang="en-US" sz="1600" dirty="0">
            <a:latin typeface="Arial Nova" panose="020B0504020202020204" pitchFamily="34" charset="0"/>
          </a:endParaRPr>
        </a:p>
      </dgm:t>
    </dgm:pt>
    <dgm:pt modelId="{2949D10E-80F6-4F1B-8886-F988BECB105B}" type="parTrans" cxnId="{2FE7844F-1459-4A25-BA82-5BD8A97B8740}">
      <dgm:prSet/>
      <dgm:spPr/>
      <dgm:t>
        <a:bodyPr/>
        <a:lstStyle/>
        <a:p>
          <a:endParaRPr lang="en-US">
            <a:latin typeface="Arial Nova" panose="020B0504020202020204" pitchFamily="34" charset="0"/>
          </a:endParaRPr>
        </a:p>
      </dgm:t>
    </dgm:pt>
    <dgm:pt modelId="{36BB70BE-0277-4097-9E45-0908F5496F5F}" type="sibTrans" cxnId="{2FE7844F-1459-4A25-BA82-5BD8A97B8740}">
      <dgm:prSet/>
      <dgm:spPr/>
      <dgm:t>
        <a:bodyPr/>
        <a:lstStyle/>
        <a:p>
          <a:endParaRPr lang="en-US">
            <a:latin typeface="Arial Nova" panose="020B0504020202020204" pitchFamily="34" charset="0"/>
          </a:endParaRPr>
        </a:p>
      </dgm:t>
    </dgm:pt>
    <dgm:pt modelId="{978322C4-9E62-4080-9916-3C9C5032B82B}">
      <dgm:prSet custT="1"/>
      <dgm:spPr/>
      <dgm:t>
        <a:bodyPr/>
        <a:lstStyle/>
        <a:p>
          <a:r>
            <a:rPr lang="en-SE" sz="2400" dirty="0">
              <a:latin typeface="Arial Nova" panose="020B0504020202020204" pitchFamily="34" charset="0"/>
            </a:rPr>
            <a:t>60-69 år:	</a:t>
          </a:r>
          <a:r>
            <a:rPr lang="sv-SE" sz="2400" dirty="0">
              <a:latin typeface="Arial Nova" panose="020B0504020202020204" pitchFamily="34" charset="0"/>
            </a:rPr>
            <a:t>	   	   568 medlemmar (22,5%)</a:t>
          </a:r>
          <a:endParaRPr lang="en-US" sz="1600" dirty="0">
            <a:latin typeface="Arial Nova" panose="020B0504020202020204" pitchFamily="34" charset="0"/>
          </a:endParaRPr>
        </a:p>
      </dgm:t>
    </dgm:pt>
    <dgm:pt modelId="{09CD061F-3222-4AC4-9F27-347721122385}" type="parTrans" cxnId="{D17B09F4-6C08-4DC5-996A-4E942FCEE991}">
      <dgm:prSet/>
      <dgm:spPr/>
      <dgm:t>
        <a:bodyPr/>
        <a:lstStyle/>
        <a:p>
          <a:endParaRPr lang="en-US">
            <a:latin typeface="Arial Nova" panose="020B0504020202020204" pitchFamily="34" charset="0"/>
          </a:endParaRPr>
        </a:p>
      </dgm:t>
    </dgm:pt>
    <dgm:pt modelId="{AC5E7282-8B5E-43DB-BA3D-5214CC73E810}" type="sibTrans" cxnId="{D17B09F4-6C08-4DC5-996A-4E942FCEE991}">
      <dgm:prSet/>
      <dgm:spPr/>
      <dgm:t>
        <a:bodyPr/>
        <a:lstStyle/>
        <a:p>
          <a:endParaRPr lang="en-US">
            <a:latin typeface="Arial Nova" panose="020B0504020202020204" pitchFamily="34" charset="0"/>
          </a:endParaRPr>
        </a:p>
      </dgm:t>
    </dgm:pt>
    <dgm:pt modelId="{4A2BF449-7E47-41C1-A453-5D58A3D31A11}">
      <dgm:prSet custT="1"/>
      <dgm:spPr/>
      <dgm:t>
        <a:bodyPr/>
        <a:lstStyle/>
        <a:p>
          <a:r>
            <a:rPr lang="en-SE" sz="2400" dirty="0">
              <a:latin typeface="Arial Nova" panose="020B0504020202020204" pitchFamily="34" charset="0"/>
            </a:rPr>
            <a:t>70 år och äldre:	</a:t>
          </a:r>
          <a:r>
            <a:rPr lang="sv-SE" sz="2400" dirty="0">
              <a:latin typeface="Arial Nova" panose="020B0504020202020204" pitchFamily="34" charset="0"/>
            </a:rPr>
            <a:t>		1 424 medlemmar (56,3%)</a:t>
          </a:r>
          <a:endParaRPr lang="en-US" sz="1600" dirty="0">
            <a:latin typeface="Arial Nova" panose="020B0504020202020204" pitchFamily="34" charset="0"/>
          </a:endParaRPr>
        </a:p>
      </dgm:t>
    </dgm:pt>
    <dgm:pt modelId="{DFD37649-49EF-4881-9CD1-EB266712575D}" type="parTrans" cxnId="{E2CCDEF9-887E-416D-A2AD-57F9F8110AE8}">
      <dgm:prSet/>
      <dgm:spPr/>
      <dgm:t>
        <a:bodyPr/>
        <a:lstStyle/>
        <a:p>
          <a:endParaRPr lang="en-US">
            <a:latin typeface="Arial Nova" panose="020B0504020202020204" pitchFamily="34" charset="0"/>
          </a:endParaRPr>
        </a:p>
      </dgm:t>
    </dgm:pt>
    <dgm:pt modelId="{E16430C0-BFC7-425E-B828-3102BB226453}" type="sibTrans" cxnId="{E2CCDEF9-887E-416D-A2AD-57F9F8110AE8}">
      <dgm:prSet/>
      <dgm:spPr/>
      <dgm:t>
        <a:bodyPr/>
        <a:lstStyle/>
        <a:p>
          <a:endParaRPr lang="en-US">
            <a:latin typeface="Arial Nova" panose="020B0504020202020204" pitchFamily="34" charset="0"/>
          </a:endParaRPr>
        </a:p>
      </dgm:t>
    </dgm:pt>
    <dgm:pt modelId="{3BAD9B84-CE22-4922-A922-4FDE7F8803D7}">
      <dgm:prSet custT="1"/>
      <dgm:spPr/>
      <dgm:t>
        <a:bodyPr/>
        <a:lstStyle/>
        <a:p>
          <a:r>
            <a:rPr lang="en-GB" sz="1600" dirty="0">
              <a:latin typeface="Arial Nova" panose="020B0504020202020204" pitchFamily="34" charset="0"/>
            </a:rPr>
            <a:t>O</a:t>
          </a:r>
          <a:r>
            <a:rPr lang="en-SE" sz="1600" dirty="0">
              <a:latin typeface="Arial Nova" panose="020B0504020202020204" pitchFamily="34" charset="0"/>
            </a:rPr>
            <a:t>rapporterade	  					13 (0,5%)				Rotaract: 6</a:t>
          </a:r>
          <a:endParaRPr lang="en-US" sz="1600" dirty="0">
            <a:latin typeface="Arial Nova" panose="020B0504020202020204" pitchFamily="34" charset="0"/>
          </a:endParaRPr>
        </a:p>
      </dgm:t>
    </dgm:pt>
    <dgm:pt modelId="{26D10186-DAA6-4825-BC13-22D96B98B2D3}" type="parTrans" cxnId="{5D08364D-CD4C-4D47-8E77-E74458A5DA18}">
      <dgm:prSet/>
      <dgm:spPr/>
      <dgm:t>
        <a:bodyPr/>
        <a:lstStyle/>
        <a:p>
          <a:endParaRPr lang="en-US">
            <a:latin typeface="Arial Nova" panose="020B0504020202020204" pitchFamily="34" charset="0"/>
          </a:endParaRPr>
        </a:p>
      </dgm:t>
    </dgm:pt>
    <dgm:pt modelId="{A3B21DDD-001A-4FEA-8147-1FDBEBEEA230}" type="sibTrans" cxnId="{5D08364D-CD4C-4D47-8E77-E74458A5DA18}">
      <dgm:prSet/>
      <dgm:spPr/>
      <dgm:t>
        <a:bodyPr/>
        <a:lstStyle/>
        <a:p>
          <a:endParaRPr lang="en-US">
            <a:latin typeface="Arial Nova" panose="020B0504020202020204" pitchFamily="34" charset="0"/>
          </a:endParaRPr>
        </a:p>
      </dgm:t>
    </dgm:pt>
    <dgm:pt modelId="{BDEDD6AC-F5CF-4C80-81E2-39F961591219}">
      <dgm:prSet custT="1"/>
      <dgm:spPr/>
      <dgm:t>
        <a:bodyPr/>
        <a:lstStyle/>
        <a:p>
          <a:r>
            <a:rPr lang="sv-SE" sz="2400" b="1" dirty="0">
              <a:latin typeface="Arial Nova" panose="020B0504020202020204" pitchFamily="34" charset="0"/>
            </a:rPr>
            <a:t>78,8,% </a:t>
          </a:r>
          <a:r>
            <a:rPr lang="en-SE" sz="2400" b="1" dirty="0">
              <a:latin typeface="Arial Nova" panose="020B0504020202020204" pitchFamily="34" charset="0"/>
            </a:rPr>
            <a:t> 60 år eller äldre</a:t>
          </a:r>
          <a:endParaRPr lang="en-US" sz="2400" b="1" dirty="0">
            <a:latin typeface="Arial Nova" panose="020B0504020202020204" pitchFamily="34" charset="0"/>
          </a:endParaRPr>
        </a:p>
      </dgm:t>
    </dgm:pt>
    <dgm:pt modelId="{FFA74E83-5A9A-4F92-9D44-AC5AAA4B5F95}" type="parTrans" cxnId="{63EA355A-8CD6-45AF-A5F0-3B1FBAE7A4BE}">
      <dgm:prSet/>
      <dgm:spPr/>
      <dgm:t>
        <a:bodyPr/>
        <a:lstStyle/>
        <a:p>
          <a:endParaRPr lang="en-US">
            <a:latin typeface="Arial Nova" panose="020B0504020202020204" pitchFamily="34" charset="0"/>
          </a:endParaRPr>
        </a:p>
      </dgm:t>
    </dgm:pt>
    <dgm:pt modelId="{87B5A447-5AE8-437D-83F4-95165CF1A809}" type="sibTrans" cxnId="{63EA355A-8CD6-45AF-A5F0-3B1FBAE7A4BE}">
      <dgm:prSet/>
      <dgm:spPr/>
      <dgm:t>
        <a:bodyPr/>
        <a:lstStyle/>
        <a:p>
          <a:endParaRPr lang="en-US">
            <a:latin typeface="Arial Nova" panose="020B0504020202020204" pitchFamily="34" charset="0"/>
          </a:endParaRPr>
        </a:p>
      </dgm:t>
    </dgm:pt>
    <dgm:pt modelId="{616EFDAB-AF37-734B-8279-1697FF030604}" type="pres">
      <dgm:prSet presAssocID="{E91ABDAE-7FC5-4081-96DE-E355E30B7494}" presName="vert0" presStyleCnt="0">
        <dgm:presLayoutVars>
          <dgm:dir/>
          <dgm:animOne val="branch"/>
          <dgm:animLvl val="lvl"/>
        </dgm:presLayoutVars>
      </dgm:prSet>
      <dgm:spPr/>
    </dgm:pt>
    <dgm:pt modelId="{6C622BA6-15E4-9746-99E0-4A8158B8B69C}" type="pres">
      <dgm:prSet presAssocID="{1920C3B9-01E1-4B6F-9998-A99D7B380005}" presName="thickLine" presStyleLbl="alignNode1" presStyleIdx="0" presStyleCnt="9"/>
      <dgm:spPr/>
    </dgm:pt>
    <dgm:pt modelId="{1B09E581-0384-0D42-801A-BAE3CB1A7E42}" type="pres">
      <dgm:prSet presAssocID="{1920C3B9-01E1-4B6F-9998-A99D7B380005}" presName="horz1" presStyleCnt="0"/>
      <dgm:spPr/>
    </dgm:pt>
    <dgm:pt modelId="{1C62E37E-28AF-AA46-B5DC-F0EC60FDE3CE}" type="pres">
      <dgm:prSet presAssocID="{1920C3B9-01E1-4B6F-9998-A99D7B380005}" presName="tx1" presStyleLbl="revTx" presStyleIdx="0" presStyleCnt="9"/>
      <dgm:spPr/>
    </dgm:pt>
    <dgm:pt modelId="{0C8F40AE-76D9-0046-9142-F72EC8317FEB}" type="pres">
      <dgm:prSet presAssocID="{1920C3B9-01E1-4B6F-9998-A99D7B380005}" presName="vert1" presStyleCnt="0"/>
      <dgm:spPr/>
    </dgm:pt>
    <dgm:pt modelId="{6534CE12-50FF-5F41-B17F-F8555140491A}" type="pres">
      <dgm:prSet presAssocID="{5911BC4A-E213-412E-9045-DA712EFEF141}" presName="thickLine" presStyleLbl="alignNode1" presStyleIdx="1" presStyleCnt="9"/>
      <dgm:spPr/>
    </dgm:pt>
    <dgm:pt modelId="{1CC5F4EA-42E7-E64A-BEF6-F1D3527EBFEA}" type="pres">
      <dgm:prSet presAssocID="{5911BC4A-E213-412E-9045-DA712EFEF141}" presName="horz1" presStyleCnt="0"/>
      <dgm:spPr/>
    </dgm:pt>
    <dgm:pt modelId="{6B2CF072-B45E-CE4B-8E58-E9C8EA2BA85E}" type="pres">
      <dgm:prSet presAssocID="{5911BC4A-E213-412E-9045-DA712EFEF141}" presName="tx1" presStyleLbl="revTx" presStyleIdx="1" presStyleCnt="9"/>
      <dgm:spPr/>
    </dgm:pt>
    <dgm:pt modelId="{F7380CDA-49CF-9E4B-91A0-40C85257D20C}" type="pres">
      <dgm:prSet presAssocID="{5911BC4A-E213-412E-9045-DA712EFEF141}" presName="vert1" presStyleCnt="0"/>
      <dgm:spPr/>
    </dgm:pt>
    <dgm:pt modelId="{C94B72AA-C47F-6E4C-8F40-6FA68D3ABE87}" type="pres">
      <dgm:prSet presAssocID="{41CB7502-C1A3-446F-B370-1F3FA51512BE}" presName="thickLine" presStyleLbl="alignNode1" presStyleIdx="2" presStyleCnt="9"/>
      <dgm:spPr/>
    </dgm:pt>
    <dgm:pt modelId="{453E262B-2DEE-AA43-AFF9-067C23E17495}" type="pres">
      <dgm:prSet presAssocID="{41CB7502-C1A3-446F-B370-1F3FA51512BE}" presName="horz1" presStyleCnt="0"/>
      <dgm:spPr/>
    </dgm:pt>
    <dgm:pt modelId="{375FD2AE-E077-944F-9569-E34D1F7B60F5}" type="pres">
      <dgm:prSet presAssocID="{41CB7502-C1A3-446F-B370-1F3FA51512BE}" presName="tx1" presStyleLbl="revTx" presStyleIdx="2" presStyleCnt="9"/>
      <dgm:spPr/>
    </dgm:pt>
    <dgm:pt modelId="{DAF82133-E0CA-B046-81DA-9E78067083A6}" type="pres">
      <dgm:prSet presAssocID="{41CB7502-C1A3-446F-B370-1F3FA51512BE}" presName="vert1" presStyleCnt="0"/>
      <dgm:spPr/>
    </dgm:pt>
    <dgm:pt modelId="{1FD65B7D-2B20-6F4D-A83C-E8FB946293B1}" type="pres">
      <dgm:prSet presAssocID="{7A31DB67-DBC4-4A7A-9D7D-AC6C505FE4BF}" presName="thickLine" presStyleLbl="alignNode1" presStyleIdx="3" presStyleCnt="9"/>
      <dgm:spPr/>
    </dgm:pt>
    <dgm:pt modelId="{555C7A8A-607D-2546-BD29-E9CD66ABF794}" type="pres">
      <dgm:prSet presAssocID="{7A31DB67-DBC4-4A7A-9D7D-AC6C505FE4BF}" presName="horz1" presStyleCnt="0"/>
      <dgm:spPr/>
    </dgm:pt>
    <dgm:pt modelId="{AAD8DEEA-3BE3-1C4B-BA9A-A0D9B363561E}" type="pres">
      <dgm:prSet presAssocID="{7A31DB67-DBC4-4A7A-9D7D-AC6C505FE4BF}" presName="tx1" presStyleLbl="revTx" presStyleIdx="3" presStyleCnt="9"/>
      <dgm:spPr/>
    </dgm:pt>
    <dgm:pt modelId="{7984DA59-A26F-7C4B-8875-659D07F29F5E}" type="pres">
      <dgm:prSet presAssocID="{7A31DB67-DBC4-4A7A-9D7D-AC6C505FE4BF}" presName="vert1" presStyleCnt="0"/>
      <dgm:spPr/>
    </dgm:pt>
    <dgm:pt modelId="{FE18727B-CAB4-024C-898E-5066F86623ED}" type="pres">
      <dgm:prSet presAssocID="{68C3DD1A-CB34-47E0-A6B3-1DA4EB54FDC1}" presName="thickLine" presStyleLbl="alignNode1" presStyleIdx="4" presStyleCnt="9"/>
      <dgm:spPr/>
    </dgm:pt>
    <dgm:pt modelId="{B12D1B80-37CC-7447-A3B2-39B3CABC851A}" type="pres">
      <dgm:prSet presAssocID="{68C3DD1A-CB34-47E0-A6B3-1DA4EB54FDC1}" presName="horz1" presStyleCnt="0"/>
      <dgm:spPr/>
    </dgm:pt>
    <dgm:pt modelId="{D85C6306-9237-624E-8FB9-450E929339C6}" type="pres">
      <dgm:prSet presAssocID="{68C3DD1A-CB34-47E0-A6B3-1DA4EB54FDC1}" presName="tx1" presStyleLbl="revTx" presStyleIdx="4" presStyleCnt="9"/>
      <dgm:spPr/>
    </dgm:pt>
    <dgm:pt modelId="{012F8E71-04F6-BF47-9FF1-EF072A577263}" type="pres">
      <dgm:prSet presAssocID="{68C3DD1A-CB34-47E0-A6B3-1DA4EB54FDC1}" presName="vert1" presStyleCnt="0"/>
      <dgm:spPr/>
    </dgm:pt>
    <dgm:pt modelId="{5EBD1D3C-B79F-3341-BE2A-D57494ECA9DF}" type="pres">
      <dgm:prSet presAssocID="{978322C4-9E62-4080-9916-3C9C5032B82B}" presName="thickLine" presStyleLbl="alignNode1" presStyleIdx="5" presStyleCnt="9"/>
      <dgm:spPr/>
    </dgm:pt>
    <dgm:pt modelId="{59C78C3D-C5B3-7740-A4C0-285C382B2B46}" type="pres">
      <dgm:prSet presAssocID="{978322C4-9E62-4080-9916-3C9C5032B82B}" presName="horz1" presStyleCnt="0"/>
      <dgm:spPr/>
    </dgm:pt>
    <dgm:pt modelId="{BE0A36A7-BD97-5345-AAF3-DD49F458825D}" type="pres">
      <dgm:prSet presAssocID="{978322C4-9E62-4080-9916-3C9C5032B82B}" presName="tx1" presStyleLbl="revTx" presStyleIdx="5" presStyleCnt="9"/>
      <dgm:spPr/>
    </dgm:pt>
    <dgm:pt modelId="{8B2EBE5D-5B84-EC45-AD16-7E10E66C3017}" type="pres">
      <dgm:prSet presAssocID="{978322C4-9E62-4080-9916-3C9C5032B82B}" presName="vert1" presStyleCnt="0"/>
      <dgm:spPr/>
    </dgm:pt>
    <dgm:pt modelId="{6CD616FE-5D38-9648-8968-BE959770A82A}" type="pres">
      <dgm:prSet presAssocID="{4A2BF449-7E47-41C1-A453-5D58A3D31A11}" presName="thickLine" presStyleLbl="alignNode1" presStyleIdx="6" presStyleCnt="9"/>
      <dgm:spPr/>
    </dgm:pt>
    <dgm:pt modelId="{B9F99D6A-16D1-C247-BDEB-B7243AF12CB9}" type="pres">
      <dgm:prSet presAssocID="{4A2BF449-7E47-41C1-A453-5D58A3D31A11}" presName="horz1" presStyleCnt="0"/>
      <dgm:spPr/>
    </dgm:pt>
    <dgm:pt modelId="{751F60E4-A721-374B-BC25-83F45634B3F5}" type="pres">
      <dgm:prSet presAssocID="{4A2BF449-7E47-41C1-A453-5D58A3D31A11}" presName="tx1" presStyleLbl="revTx" presStyleIdx="6" presStyleCnt="9"/>
      <dgm:spPr/>
    </dgm:pt>
    <dgm:pt modelId="{7380C0D8-9AA0-804A-A1B9-348096F6F90E}" type="pres">
      <dgm:prSet presAssocID="{4A2BF449-7E47-41C1-A453-5D58A3D31A11}" presName="vert1" presStyleCnt="0"/>
      <dgm:spPr/>
    </dgm:pt>
    <dgm:pt modelId="{BFA026D7-23B6-9748-9496-D80F0BBC102B}" type="pres">
      <dgm:prSet presAssocID="{3BAD9B84-CE22-4922-A922-4FDE7F8803D7}" presName="thickLine" presStyleLbl="alignNode1" presStyleIdx="7" presStyleCnt="9"/>
      <dgm:spPr/>
    </dgm:pt>
    <dgm:pt modelId="{DB1FED86-8170-0C4A-B510-AE5DE7B7FE44}" type="pres">
      <dgm:prSet presAssocID="{3BAD9B84-CE22-4922-A922-4FDE7F8803D7}" presName="horz1" presStyleCnt="0"/>
      <dgm:spPr/>
    </dgm:pt>
    <dgm:pt modelId="{AD6D6DC8-FD76-0743-AEAC-31BE8E917A99}" type="pres">
      <dgm:prSet presAssocID="{3BAD9B84-CE22-4922-A922-4FDE7F8803D7}" presName="tx1" presStyleLbl="revTx" presStyleIdx="7" presStyleCnt="9"/>
      <dgm:spPr/>
    </dgm:pt>
    <dgm:pt modelId="{D8AC18A5-7C37-7C4B-A4CC-2B16AC950F0D}" type="pres">
      <dgm:prSet presAssocID="{3BAD9B84-CE22-4922-A922-4FDE7F8803D7}" presName="vert1" presStyleCnt="0"/>
      <dgm:spPr/>
    </dgm:pt>
    <dgm:pt modelId="{C8DBC7FD-1748-504F-8539-A8033BF4C8B2}" type="pres">
      <dgm:prSet presAssocID="{BDEDD6AC-F5CF-4C80-81E2-39F961591219}" presName="thickLine" presStyleLbl="alignNode1" presStyleIdx="8" presStyleCnt="9"/>
      <dgm:spPr/>
    </dgm:pt>
    <dgm:pt modelId="{4F2E4B88-BDCD-754A-8FDD-052413A0A066}" type="pres">
      <dgm:prSet presAssocID="{BDEDD6AC-F5CF-4C80-81E2-39F961591219}" presName="horz1" presStyleCnt="0"/>
      <dgm:spPr/>
    </dgm:pt>
    <dgm:pt modelId="{8E862CCF-E28B-5845-AB84-F4E3B7E9E31E}" type="pres">
      <dgm:prSet presAssocID="{BDEDD6AC-F5CF-4C80-81E2-39F961591219}" presName="tx1" presStyleLbl="revTx" presStyleIdx="8" presStyleCnt="9"/>
      <dgm:spPr/>
    </dgm:pt>
    <dgm:pt modelId="{9708B7B3-6130-A14C-ACD3-302F2C454B84}" type="pres">
      <dgm:prSet presAssocID="{BDEDD6AC-F5CF-4C80-81E2-39F961591219}" presName="vert1" presStyleCnt="0"/>
      <dgm:spPr/>
    </dgm:pt>
  </dgm:ptLst>
  <dgm:cxnLst>
    <dgm:cxn modelId="{069B6C16-F76C-1848-9B99-A4339071909C}" type="presOf" srcId="{4A2BF449-7E47-41C1-A453-5D58A3D31A11}" destId="{751F60E4-A721-374B-BC25-83F45634B3F5}" srcOrd="0" destOrd="0" presId="urn:microsoft.com/office/officeart/2008/layout/LinedList"/>
    <dgm:cxn modelId="{43650421-FF32-CB41-BD7F-A73FEE8599D5}" type="presOf" srcId="{BDEDD6AC-F5CF-4C80-81E2-39F961591219}" destId="{8E862CCF-E28B-5845-AB84-F4E3B7E9E31E}" srcOrd="0" destOrd="0" presId="urn:microsoft.com/office/officeart/2008/layout/LinedList"/>
    <dgm:cxn modelId="{62480133-2841-47AA-8E84-124A26A7880F}" srcId="{E91ABDAE-7FC5-4081-96DE-E355E30B7494}" destId="{7A31DB67-DBC4-4A7A-9D7D-AC6C505FE4BF}" srcOrd="3" destOrd="0" parTransId="{EF420E02-BA1B-4697-8AAA-71D5F652CF71}" sibTransId="{D4191126-2407-41F7-A7B6-CA6FA6E8BDD2}"/>
    <dgm:cxn modelId="{9A779F37-465E-4C55-92EF-2E678AE13CA9}" srcId="{E91ABDAE-7FC5-4081-96DE-E355E30B7494}" destId="{41CB7502-C1A3-446F-B370-1F3FA51512BE}" srcOrd="2" destOrd="0" parTransId="{1030D2D8-0E2F-46B6-B7D4-D8CDA2A1DD0A}" sibTransId="{49A9AC02-961A-49D7-A009-FAC188B4EC4B}"/>
    <dgm:cxn modelId="{5C6B513F-C451-4C51-AD34-B5D566396E79}" srcId="{E91ABDAE-7FC5-4081-96DE-E355E30B7494}" destId="{5911BC4A-E213-412E-9045-DA712EFEF141}" srcOrd="1" destOrd="0" parTransId="{BBF4993E-4B98-48FD-89BD-8209A68572E7}" sibTransId="{666814E8-7718-4653-822C-10BE023C1869}"/>
    <dgm:cxn modelId="{E0E9CA4A-838E-4449-9778-63199EA8FCED}" type="presOf" srcId="{5911BC4A-E213-412E-9045-DA712EFEF141}" destId="{6B2CF072-B45E-CE4B-8E58-E9C8EA2BA85E}" srcOrd="0" destOrd="0" presId="urn:microsoft.com/office/officeart/2008/layout/LinedList"/>
    <dgm:cxn modelId="{5D08364D-CD4C-4D47-8E77-E74458A5DA18}" srcId="{E91ABDAE-7FC5-4081-96DE-E355E30B7494}" destId="{3BAD9B84-CE22-4922-A922-4FDE7F8803D7}" srcOrd="7" destOrd="0" parTransId="{26D10186-DAA6-4825-BC13-22D96B98B2D3}" sibTransId="{A3B21DDD-001A-4FEA-8147-1FDBEBEEA230}"/>
    <dgm:cxn modelId="{2FE7844F-1459-4A25-BA82-5BD8A97B8740}" srcId="{E91ABDAE-7FC5-4081-96DE-E355E30B7494}" destId="{68C3DD1A-CB34-47E0-A6B3-1DA4EB54FDC1}" srcOrd="4" destOrd="0" parTransId="{2949D10E-80F6-4F1B-8886-F988BECB105B}" sibTransId="{36BB70BE-0277-4097-9E45-0908F5496F5F}"/>
    <dgm:cxn modelId="{63EA355A-8CD6-45AF-A5F0-3B1FBAE7A4BE}" srcId="{E91ABDAE-7FC5-4081-96DE-E355E30B7494}" destId="{BDEDD6AC-F5CF-4C80-81E2-39F961591219}" srcOrd="8" destOrd="0" parTransId="{FFA74E83-5A9A-4F92-9D44-AC5AAA4B5F95}" sibTransId="{87B5A447-5AE8-437D-83F4-95165CF1A809}"/>
    <dgm:cxn modelId="{4BC82A8F-D21A-474F-95A4-25AF49F98F96}" type="presOf" srcId="{3BAD9B84-CE22-4922-A922-4FDE7F8803D7}" destId="{AD6D6DC8-FD76-0743-AEAC-31BE8E917A99}" srcOrd="0" destOrd="0" presId="urn:microsoft.com/office/officeart/2008/layout/LinedList"/>
    <dgm:cxn modelId="{2E126CAE-B4D3-F14F-B419-D5E71609DF04}" type="presOf" srcId="{978322C4-9E62-4080-9916-3C9C5032B82B}" destId="{BE0A36A7-BD97-5345-AAF3-DD49F458825D}" srcOrd="0" destOrd="0" presId="urn:microsoft.com/office/officeart/2008/layout/LinedList"/>
    <dgm:cxn modelId="{FDD1D1B7-DC2A-EE44-924F-C29DD88CD8BB}" type="presOf" srcId="{7A31DB67-DBC4-4A7A-9D7D-AC6C505FE4BF}" destId="{AAD8DEEA-3BE3-1C4B-BA9A-A0D9B363561E}" srcOrd="0" destOrd="0" presId="urn:microsoft.com/office/officeart/2008/layout/LinedList"/>
    <dgm:cxn modelId="{C5633EC8-A2DB-4B4C-8720-BA94ACB4AF6E}" type="presOf" srcId="{68C3DD1A-CB34-47E0-A6B3-1DA4EB54FDC1}" destId="{D85C6306-9237-624E-8FB9-450E929339C6}" srcOrd="0" destOrd="0" presId="urn:microsoft.com/office/officeart/2008/layout/LinedList"/>
    <dgm:cxn modelId="{0AF09BD5-520A-C240-BCFC-CAF044D6E5C0}" type="presOf" srcId="{41CB7502-C1A3-446F-B370-1F3FA51512BE}" destId="{375FD2AE-E077-944F-9569-E34D1F7B60F5}" srcOrd="0" destOrd="0" presId="urn:microsoft.com/office/officeart/2008/layout/LinedList"/>
    <dgm:cxn modelId="{5809D3E3-FA2F-6644-A955-276E2F245E68}" type="presOf" srcId="{1920C3B9-01E1-4B6F-9998-A99D7B380005}" destId="{1C62E37E-28AF-AA46-B5DC-F0EC60FDE3CE}" srcOrd="0" destOrd="0" presId="urn:microsoft.com/office/officeart/2008/layout/LinedList"/>
    <dgm:cxn modelId="{B8A558EA-7295-3C48-9EE4-4D35401CBD41}" type="presOf" srcId="{E91ABDAE-7FC5-4081-96DE-E355E30B7494}" destId="{616EFDAB-AF37-734B-8279-1697FF030604}" srcOrd="0" destOrd="0" presId="urn:microsoft.com/office/officeart/2008/layout/LinedList"/>
    <dgm:cxn modelId="{5173C2EF-8858-45E1-B6C1-D788B0F8E24F}" srcId="{E91ABDAE-7FC5-4081-96DE-E355E30B7494}" destId="{1920C3B9-01E1-4B6F-9998-A99D7B380005}" srcOrd="0" destOrd="0" parTransId="{066BC0C0-6121-4EBA-AD77-91D2F8889A82}" sibTransId="{A7448791-C0DD-4BD6-A4BE-FF16A411DF15}"/>
    <dgm:cxn modelId="{D17B09F4-6C08-4DC5-996A-4E942FCEE991}" srcId="{E91ABDAE-7FC5-4081-96DE-E355E30B7494}" destId="{978322C4-9E62-4080-9916-3C9C5032B82B}" srcOrd="5" destOrd="0" parTransId="{09CD061F-3222-4AC4-9F27-347721122385}" sibTransId="{AC5E7282-8B5E-43DB-BA3D-5214CC73E810}"/>
    <dgm:cxn modelId="{E2CCDEF9-887E-416D-A2AD-57F9F8110AE8}" srcId="{E91ABDAE-7FC5-4081-96DE-E355E30B7494}" destId="{4A2BF449-7E47-41C1-A453-5D58A3D31A11}" srcOrd="6" destOrd="0" parTransId="{DFD37649-49EF-4881-9CD1-EB266712575D}" sibTransId="{E16430C0-BFC7-425E-B828-3102BB226453}"/>
    <dgm:cxn modelId="{F5C34309-ECBF-C14D-A955-E95A97FB3E41}" type="presParOf" srcId="{616EFDAB-AF37-734B-8279-1697FF030604}" destId="{6C622BA6-15E4-9746-99E0-4A8158B8B69C}" srcOrd="0" destOrd="0" presId="urn:microsoft.com/office/officeart/2008/layout/LinedList"/>
    <dgm:cxn modelId="{B731CEE7-2409-BA4E-8725-D9E43398D700}" type="presParOf" srcId="{616EFDAB-AF37-734B-8279-1697FF030604}" destId="{1B09E581-0384-0D42-801A-BAE3CB1A7E42}" srcOrd="1" destOrd="0" presId="urn:microsoft.com/office/officeart/2008/layout/LinedList"/>
    <dgm:cxn modelId="{38935BEE-E1D6-2E4F-8E57-A04A69E44215}" type="presParOf" srcId="{1B09E581-0384-0D42-801A-BAE3CB1A7E42}" destId="{1C62E37E-28AF-AA46-B5DC-F0EC60FDE3CE}" srcOrd="0" destOrd="0" presId="urn:microsoft.com/office/officeart/2008/layout/LinedList"/>
    <dgm:cxn modelId="{B4C059AF-9CDC-9644-865D-AE9F798FA983}" type="presParOf" srcId="{1B09E581-0384-0D42-801A-BAE3CB1A7E42}" destId="{0C8F40AE-76D9-0046-9142-F72EC8317FEB}" srcOrd="1" destOrd="0" presId="urn:microsoft.com/office/officeart/2008/layout/LinedList"/>
    <dgm:cxn modelId="{A03C64AF-08C0-8B4D-93EC-A93300E89764}" type="presParOf" srcId="{616EFDAB-AF37-734B-8279-1697FF030604}" destId="{6534CE12-50FF-5F41-B17F-F8555140491A}" srcOrd="2" destOrd="0" presId="urn:microsoft.com/office/officeart/2008/layout/LinedList"/>
    <dgm:cxn modelId="{EACDC6C7-26CE-5349-A0E9-AF4694A2B376}" type="presParOf" srcId="{616EFDAB-AF37-734B-8279-1697FF030604}" destId="{1CC5F4EA-42E7-E64A-BEF6-F1D3527EBFEA}" srcOrd="3" destOrd="0" presId="urn:microsoft.com/office/officeart/2008/layout/LinedList"/>
    <dgm:cxn modelId="{8CD1BA3A-2E37-DB4B-B2CF-7E3093850BD2}" type="presParOf" srcId="{1CC5F4EA-42E7-E64A-BEF6-F1D3527EBFEA}" destId="{6B2CF072-B45E-CE4B-8E58-E9C8EA2BA85E}" srcOrd="0" destOrd="0" presId="urn:microsoft.com/office/officeart/2008/layout/LinedList"/>
    <dgm:cxn modelId="{D7806525-2FF4-EC4E-84D4-B73F78E66B96}" type="presParOf" srcId="{1CC5F4EA-42E7-E64A-BEF6-F1D3527EBFEA}" destId="{F7380CDA-49CF-9E4B-91A0-40C85257D20C}" srcOrd="1" destOrd="0" presId="urn:microsoft.com/office/officeart/2008/layout/LinedList"/>
    <dgm:cxn modelId="{589FF46E-E07B-AB47-82FB-A57B88FD754B}" type="presParOf" srcId="{616EFDAB-AF37-734B-8279-1697FF030604}" destId="{C94B72AA-C47F-6E4C-8F40-6FA68D3ABE87}" srcOrd="4" destOrd="0" presId="urn:microsoft.com/office/officeart/2008/layout/LinedList"/>
    <dgm:cxn modelId="{16E88105-D370-A44D-9B94-24D3F8519032}" type="presParOf" srcId="{616EFDAB-AF37-734B-8279-1697FF030604}" destId="{453E262B-2DEE-AA43-AFF9-067C23E17495}" srcOrd="5" destOrd="0" presId="urn:microsoft.com/office/officeart/2008/layout/LinedList"/>
    <dgm:cxn modelId="{363D9CD6-78C1-2E4C-93C9-52E521B6792E}" type="presParOf" srcId="{453E262B-2DEE-AA43-AFF9-067C23E17495}" destId="{375FD2AE-E077-944F-9569-E34D1F7B60F5}" srcOrd="0" destOrd="0" presId="urn:microsoft.com/office/officeart/2008/layout/LinedList"/>
    <dgm:cxn modelId="{19795C45-028C-8F4E-8A12-5C3DF9630695}" type="presParOf" srcId="{453E262B-2DEE-AA43-AFF9-067C23E17495}" destId="{DAF82133-E0CA-B046-81DA-9E78067083A6}" srcOrd="1" destOrd="0" presId="urn:microsoft.com/office/officeart/2008/layout/LinedList"/>
    <dgm:cxn modelId="{A0AC11EE-58DF-6146-834B-B91A517AFD41}" type="presParOf" srcId="{616EFDAB-AF37-734B-8279-1697FF030604}" destId="{1FD65B7D-2B20-6F4D-A83C-E8FB946293B1}" srcOrd="6" destOrd="0" presId="urn:microsoft.com/office/officeart/2008/layout/LinedList"/>
    <dgm:cxn modelId="{EF00A624-BF45-1445-9552-4B8CF2903419}" type="presParOf" srcId="{616EFDAB-AF37-734B-8279-1697FF030604}" destId="{555C7A8A-607D-2546-BD29-E9CD66ABF794}" srcOrd="7" destOrd="0" presId="urn:microsoft.com/office/officeart/2008/layout/LinedList"/>
    <dgm:cxn modelId="{E281DA5C-F9BA-ED48-B8C1-EADA7B9AD8A2}" type="presParOf" srcId="{555C7A8A-607D-2546-BD29-E9CD66ABF794}" destId="{AAD8DEEA-3BE3-1C4B-BA9A-A0D9B363561E}" srcOrd="0" destOrd="0" presId="urn:microsoft.com/office/officeart/2008/layout/LinedList"/>
    <dgm:cxn modelId="{3D455A2C-10F3-4543-9DA9-97B26D56D1C1}" type="presParOf" srcId="{555C7A8A-607D-2546-BD29-E9CD66ABF794}" destId="{7984DA59-A26F-7C4B-8875-659D07F29F5E}" srcOrd="1" destOrd="0" presId="urn:microsoft.com/office/officeart/2008/layout/LinedList"/>
    <dgm:cxn modelId="{86611BF2-54F6-D841-8611-99B3634CFD99}" type="presParOf" srcId="{616EFDAB-AF37-734B-8279-1697FF030604}" destId="{FE18727B-CAB4-024C-898E-5066F86623ED}" srcOrd="8" destOrd="0" presId="urn:microsoft.com/office/officeart/2008/layout/LinedList"/>
    <dgm:cxn modelId="{57A7B8F8-59E7-D445-966C-C8E26012A1CD}" type="presParOf" srcId="{616EFDAB-AF37-734B-8279-1697FF030604}" destId="{B12D1B80-37CC-7447-A3B2-39B3CABC851A}" srcOrd="9" destOrd="0" presId="urn:microsoft.com/office/officeart/2008/layout/LinedList"/>
    <dgm:cxn modelId="{E471397E-66CA-A74D-97A5-EA960752E317}" type="presParOf" srcId="{B12D1B80-37CC-7447-A3B2-39B3CABC851A}" destId="{D85C6306-9237-624E-8FB9-450E929339C6}" srcOrd="0" destOrd="0" presId="urn:microsoft.com/office/officeart/2008/layout/LinedList"/>
    <dgm:cxn modelId="{4BBF7298-1C51-7440-8A80-F67C4EF6EF16}" type="presParOf" srcId="{B12D1B80-37CC-7447-A3B2-39B3CABC851A}" destId="{012F8E71-04F6-BF47-9FF1-EF072A577263}" srcOrd="1" destOrd="0" presId="urn:microsoft.com/office/officeart/2008/layout/LinedList"/>
    <dgm:cxn modelId="{E45BF4D1-2C83-5441-8929-D2743A7B6C79}" type="presParOf" srcId="{616EFDAB-AF37-734B-8279-1697FF030604}" destId="{5EBD1D3C-B79F-3341-BE2A-D57494ECA9DF}" srcOrd="10" destOrd="0" presId="urn:microsoft.com/office/officeart/2008/layout/LinedList"/>
    <dgm:cxn modelId="{72F3EDED-DFA7-7246-8015-53017BA13F13}" type="presParOf" srcId="{616EFDAB-AF37-734B-8279-1697FF030604}" destId="{59C78C3D-C5B3-7740-A4C0-285C382B2B46}" srcOrd="11" destOrd="0" presId="urn:microsoft.com/office/officeart/2008/layout/LinedList"/>
    <dgm:cxn modelId="{F0C99280-8AF8-544B-B81E-8126660FD092}" type="presParOf" srcId="{59C78C3D-C5B3-7740-A4C0-285C382B2B46}" destId="{BE0A36A7-BD97-5345-AAF3-DD49F458825D}" srcOrd="0" destOrd="0" presId="urn:microsoft.com/office/officeart/2008/layout/LinedList"/>
    <dgm:cxn modelId="{AFD57642-C1AC-1F43-93DE-5AEF7CD25CEC}" type="presParOf" srcId="{59C78C3D-C5B3-7740-A4C0-285C382B2B46}" destId="{8B2EBE5D-5B84-EC45-AD16-7E10E66C3017}" srcOrd="1" destOrd="0" presId="urn:microsoft.com/office/officeart/2008/layout/LinedList"/>
    <dgm:cxn modelId="{AA33F6D3-8EED-6D4E-A0DF-AC9070D90B17}" type="presParOf" srcId="{616EFDAB-AF37-734B-8279-1697FF030604}" destId="{6CD616FE-5D38-9648-8968-BE959770A82A}" srcOrd="12" destOrd="0" presId="urn:microsoft.com/office/officeart/2008/layout/LinedList"/>
    <dgm:cxn modelId="{8DC3F210-3B63-EC48-93D4-05199246CB89}" type="presParOf" srcId="{616EFDAB-AF37-734B-8279-1697FF030604}" destId="{B9F99D6A-16D1-C247-BDEB-B7243AF12CB9}" srcOrd="13" destOrd="0" presId="urn:microsoft.com/office/officeart/2008/layout/LinedList"/>
    <dgm:cxn modelId="{AD25E9CA-0F56-094D-89EF-6F9A05B58C28}" type="presParOf" srcId="{B9F99D6A-16D1-C247-BDEB-B7243AF12CB9}" destId="{751F60E4-A721-374B-BC25-83F45634B3F5}" srcOrd="0" destOrd="0" presId="urn:microsoft.com/office/officeart/2008/layout/LinedList"/>
    <dgm:cxn modelId="{8CDAFA74-F9C6-CE40-9574-1D30CF638E82}" type="presParOf" srcId="{B9F99D6A-16D1-C247-BDEB-B7243AF12CB9}" destId="{7380C0D8-9AA0-804A-A1B9-348096F6F90E}" srcOrd="1" destOrd="0" presId="urn:microsoft.com/office/officeart/2008/layout/LinedList"/>
    <dgm:cxn modelId="{CC1D39E2-F526-0C4A-A046-38810DB8E322}" type="presParOf" srcId="{616EFDAB-AF37-734B-8279-1697FF030604}" destId="{BFA026D7-23B6-9748-9496-D80F0BBC102B}" srcOrd="14" destOrd="0" presId="urn:microsoft.com/office/officeart/2008/layout/LinedList"/>
    <dgm:cxn modelId="{66B799DD-D92A-0440-BD8F-3B7064F20CCD}" type="presParOf" srcId="{616EFDAB-AF37-734B-8279-1697FF030604}" destId="{DB1FED86-8170-0C4A-B510-AE5DE7B7FE44}" srcOrd="15" destOrd="0" presId="urn:microsoft.com/office/officeart/2008/layout/LinedList"/>
    <dgm:cxn modelId="{9E33B436-C235-C547-B724-92AB3CF79C35}" type="presParOf" srcId="{DB1FED86-8170-0C4A-B510-AE5DE7B7FE44}" destId="{AD6D6DC8-FD76-0743-AEAC-31BE8E917A99}" srcOrd="0" destOrd="0" presId="urn:microsoft.com/office/officeart/2008/layout/LinedList"/>
    <dgm:cxn modelId="{0BE0F014-1C22-9C42-9CD9-51EC4BB99B0E}" type="presParOf" srcId="{DB1FED86-8170-0C4A-B510-AE5DE7B7FE44}" destId="{D8AC18A5-7C37-7C4B-A4CC-2B16AC950F0D}" srcOrd="1" destOrd="0" presId="urn:microsoft.com/office/officeart/2008/layout/LinedList"/>
    <dgm:cxn modelId="{8DBCCB75-D24B-E847-B822-BF8D1378B4D2}" type="presParOf" srcId="{616EFDAB-AF37-734B-8279-1697FF030604}" destId="{C8DBC7FD-1748-504F-8539-A8033BF4C8B2}" srcOrd="16" destOrd="0" presId="urn:microsoft.com/office/officeart/2008/layout/LinedList"/>
    <dgm:cxn modelId="{639BED93-1DC9-E84B-8A40-8FDFFB2AC781}" type="presParOf" srcId="{616EFDAB-AF37-734B-8279-1697FF030604}" destId="{4F2E4B88-BDCD-754A-8FDD-052413A0A066}" srcOrd="17" destOrd="0" presId="urn:microsoft.com/office/officeart/2008/layout/LinedList"/>
    <dgm:cxn modelId="{7F3A7016-2B7C-B040-A2C5-0FFAC6C96B8E}" type="presParOf" srcId="{4F2E4B88-BDCD-754A-8FDD-052413A0A066}" destId="{8E862CCF-E28B-5845-AB84-F4E3B7E9E31E}" srcOrd="0" destOrd="0" presId="urn:microsoft.com/office/officeart/2008/layout/LinedList"/>
    <dgm:cxn modelId="{52C53AEB-712B-4740-83A2-015F59E2F4D9}" type="presParOf" srcId="{4F2E4B88-BDCD-754A-8FDD-052413A0A066}" destId="{9708B7B3-6130-A14C-ACD3-302F2C454B8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798542-0287-E741-9CA1-500C8F02A268}" type="doc">
      <dgm:prSet loTypeId="urn:microsoft.com/office/officeart/2005/8/layout/venn1" loCatId="relationship" qsTypeId="urn:microsoft.com/office/officeart/2005/8/quickstyle/simple1" qsCatId="simple" csTypeId="urn:microsoft.com/office/officeart/2005/8/colors/accent1_2" csCatId="accent1" phldr="1"/>
      <dgm:spPr/>
    </dgm:pt>
    <dgm:pt modelId="{38C859B5-CF0C-9E45-B430-501DA2AAE7A6}">
      <dgm:prSet phldrT="[Text]"/>
      <dgm:spPr>
        <a:solidFill>
          <a:srgbClr val="0070C0"/>
        </a:solidFill>
      </dgm:spPr>
      <dgm:t>
        <a:bodyPr/>
        <a:lstStyle/>
        <a:p>
          <a:pPr algn="ctr"/>
          <a:endParaRPr lang="en-GB" dirty="0">
            <a:solidFill>
              <a:schemeClr val="bg1"/>
            </a:solidFill>
          </a:endParaRPr>
        </a:p>
      </dgm:t>
    </dgm:pt>
    <dgm:pt modelId="{5C3FEF65-3260-F448-A641-BB90CA73CC84}" type="parTrans" cxnId="{6CB15A5A-C7BD-E042-9812-169C97EAC398}">
      <dgm:prSet/>
      <dgm:spPr/>
      <dgm:t>
        <a:bodyPr/>
        <a:lstStyle/>
        <a:p>
          <a:endParaRPr lang="en-GB"/>
        </a:p>
      </dgm:t>
    </dgm:pt>
    <dgm:pt modelId="{00F5C58C-7E54-FA48-B4C1-9FD125E817AA}" type="sibTrans" cxnId="{6CB15A5A-C7BD-E042-9812-169C97EAC398}">
      <dgm:prSet/>
      <dgm:spPr/>
      <dgm:t>
        <a:bodyPr/>
        <a:lstStyle/>
        <a:p>
          <a:endParaRPr lang="en-GB"/>
        </a:p>
      </dgm:t>
    </dgm:pt>
    <dgm:pt modelId="{CAC7863B-9E27-914A-9F17-137BBCE45CEA}">
      <dgm:prSet phldrT="[Text]"/>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dgm:spPr>
      <dgm:t>
        <a:bodyPr/>
        <a:lstStyle/>
        <a:p>
          <a:pPr algn="ctr"/>
          <a:endParaRPr lang="en-GB" dirty="0">
            <a:solidFill>
              <a:schemeClr val="bg1"/>
            </a:solidFill>
          </a:endParaRPr>
        </a:p>
      </dgm:t>
    </dgm:pt>
    <dgm:pt modelId="{810500B8-E2E9-074B-95BB-20FE4A491EC8}" type="parTrans" cxnId="{288E86F4-35F1-D640-B1CC-B5B685B0BA16}">
      <dgm:prSet/>
      <dgm:spPr/>
      <dgm:t>
        <a:bodyPr/>
        <a:lstStyle/>
        <a:p>
          <a:endParaRPr lang="en-GB"/>
        </a:p>
      </dgm:t>
    </dgm:pt>
    <dgm:pt modelId="{B786BECB-428E-474B-9056-E87A6E320053}" type="sibTrans" cxnId="{288E86F4-35F1-D640-B1CC-B5B685B0BA16}">
      <dgm:prSet/>
      <dgm:spPr/>
      <dgm:t>
        <a:bodyPr/>
        <a:lstStyle/>
        <a:p>
          <a:endParaRPr lang="en-GB"/>
        </a:p>
      </dgm:t>
    </dgm:pt>
    <dgm:pt modelId="{29B1E653-A070-854F-B217-B9751E26D359}">
      <dgm:prSet phldrT="[Text]"/>
      <dgm:spPr>
        <a:solidFill>
          <a:srgbClr val="D9185C"/>
        </a:solidFill>
      </dgm:spPr>
      <dgm:t>
        <a:bodyPr/>
        <a:lstStyle/>
        <a:p>
          <a:pPr algn="ctr"/>
          <a:endParaRPr lang="en-GB" dirty="0">
            <a:solidFill>
              <a:schemeClr val="bg1"/>
            </a:solidFill>
          </a:endParaRPr>
        </a:p>
      </dgm:t>
    </dgm:pt>
    <dgm:pt modelId="{D2C0671A-DE0D-894D-BA37-8CD7A25D07FF}" type="parTrans" cxnId="{510B9EFB-C352-5F4D-BED0-637223744EDD}">
      <dgm:prSet/>
      <dgm:spPr/>
      <dgm:t>
        <a:bodyPr/>
        <a:lstStyle/>
        <a:p>
          <a:endParaRPr lang="en-GB"/>
        </a:p>
      </dgm:t>
    </dgm:pt>
    <dgm:pt modelId="{27E35F22-9D49-3742-A13C-FD492D8AD227}" type="sibTrans" cxnId="{510B9EFB-C352-5F4D-BED0-637223744EDD}">
      <dgm:prSet/>
      <dgm:spPr/>
      <dgm:t>
        <a:bodyPr/>
        <a:lstStyle/>
        <a:p>
          <a:endParaRPr lang="en-GB"/>
        </a:p>
      </dgm:t>
    </dgm:pt>
    <dgm:pt modelId="{278DDF21-2A11-2C49-A328-034911A5DC26}" type="pres">
      <dgm:prSet presAssocID="{F6798542-0287-E741-9CA1-500C8F02A268}" presName="compositeShape" presStyleCnt="0">
        <dgm:presLayoutVars>
          <dgm:chMax val="7"/>
          <dgm:dir/>
          <dgm:resizeHandles val="exact"/>
        </dgm:presLayoutVars>
      </dgm:prSet>
      <dgm:spPr/>
    </dgm:pt>
    <dgm:pt modelId="{0B3E6442-2258-334A-B67F-4F3C0B3A9753}" type="pres">
      <dgm:prSet presAssocID="{38C859B5-CF0C-9E45-B430-501DA2AAE7A6}" presName="circ1" presStyleLbl="vennNode1" presStyleIdx="0" presStyleCnt="3" custScaleX="108439" custScaleY="108439" custLinFactX="-44271" custLinFactNeighborX="-100000" custLinFactNeighborY="29721"/>
      <dgm:spPr/>
    </dgm:pt>
    <dgm:pt modelId="{E74DB393-BEF4-014A-AB1F-189F7DB6C70D}" type="pres">
      <dgm:prSet presAssocID="{38C859B5-CF0C-9E45-B430-501DA2AAE7A6}" presName="circ1Tx" presStyleLbl="revTx" presStyleIdx="0" presStyleCnt="0">
        <dgm:presLayoutVars>
          <dgm:chMax val="0"/>
          <dgm:chPref val="0"/>
          <dgm:bulletEnabled val="1"/>
        </dgm:presLayoutVars>
      </dgm:prSet>
      <dgm:spPr/>
    </dgm:pt>
    <dgm:pt modelId="{5A95BF45-E7CE-A14D-B6A7-C9103C699800}" type="pres">
      <dgm:prSet presAssocID="{CAC7863B-9E27-914A-9F17-137BBCE45CEA}" presName="circ2" presStyleLbl="vennNode1" presStyleIdx="1" presStyleCnt="3" custScaleX="108439" custScaleY="108439" custLinFactNeighborX="92878" custLinFactNeighborY="-34675"/>
      <dgm:spPr/>
    </dgm:pt>
    <dgm:pt modelId="{2F275B7C-E4CE-9A44-9B33-55CBD829C616}" type="pres">
      <dgm:prSet presAssocID="{CAC7863B-9E27-914A-9F17-137BBCE45CEA}" presName="circ2Tx" presStyleLbl="revTx" presStyleIdx="0" presStyleCnt="0">
        <dgm:presLayoutVars>
          <dgm:chMax val="0"/>
          <dgm:chPref val="0"/>
          <dgm:bulletEnabled val="1"/>
        </dgm:presLayoutVars>
      </dgm:prSet>
      <dgm:spPr/>
    </dgm:pt>
    <dgm:pt modelId="{782FC8A8-0F02-9A47-A272-E26C3A75CF4D}" type="pres">
      <dgm:prSet presAssocID="{29B1E653-A070-854F-B217-B9751E26D359}" presName="circ3" presStyleLbl="vennNode1" presStyleIdx="2" presStyleCnt="3" custScaleX="108439" custScaleY="108439" custLinFactNeighborX="25503" custLinFactNeighborY="-35365"/>
      <dgm:spPr/>
    </dgm:pt>
    <dgm:pt modelId="{C9607DF0-512E-6648-B2BF-2DAB54E87DF1}" type="pres">
      <dgm:prSet presAssocID="{29B1E653-A070-854F-B217-B9751E26D359}" presName="circ3Tx" presStyleLbl="revTx" presStyleIdx="0" presStyleCnt="0">
        <dgm:presLayoutVars>
          <dgm:chMax val="0"/>
          <dgm:chPref val="0"/>
          <dgm:bulletEnabled val="1"/>
        </dgm:presLayoutVars>
      </dgm:prSet>
      <dgm:spPr/>
    </dgm:pt>
  </dgm:ptLst>
  <dgm:cxnLst>
    <dgm:cxn modelId="{6535F033-54CA-0D41-B633-167266CA9A27}" type="presOf" srcId="{38C859B5-CF0C-9E45-B430-501DA2AAE7A6}" destId="{E74DB393-BEF4-014A-AB1F-189F7DB6C70D}" srcOrd="1" destOrd="0" presId="urn:microsoft.com/office/officeart/2005/8/layout/venn1"/>
    <dgm:cxn modelId="{6CB15A5A-C7BD-E042-9812-169C97EAC398}" srcId="{F6798542-0287-E741-9CA1-500C8F02A268}" destId="{38C859B5-CF0C-9E45-B430-501DA2AAE7A6}" srcOrd="0" destOrd="0" parTransId="{5C3FEF65-3260-F448-A641-BB90CA73CC84}" sibTransId="{00F5C58C-7E54-FA48-B4C1-9FD125E817AA}"/>
    <dgm:cxn modelId="{9D559C64-5E1F-B54E-A1DC-6A16AC8EA7A8}" type="presOf" srcId="{CAC7863B-9E27-914A-9F17-137BBCE45CEA}" destId="{2F275B7C-E4CE-9A44-9B33-55CBD829C616}" srcOrd="1" destOrd="0" presId="urn:microsoft.com/office/officeart/2005/8/layout/venn1"/>
    <dgm:cxn modelId="{6DCD0091-1190-2C4A-AB59-9D12B95F11B5}" type="presOf" srcId="{CAC7863B-9E27-914A-9F17-137BBCE45CEA}" destId="{5A95BF45-E7CE-A14D-B6A7-C9103C699800}" srcOrd="0" destOrd="0" presId="urn:microsoft.com/office/officeart/2005/8/layout/venn1"/>
    <dgm:cxn modelId="{16A3DFAE-6982-984F-B2A4-3FB40B6E3A1C}" type="presOf" srcId="{29B1E653-A070-854F-B217-B9751E26D359}" destId="{C9607DF0-512E-6648-B2BF-2DAB54E87DF1}" srcOrd="1" destOrd="0" presId="urn:microsoft.com/office/officeart/2005/8/layout/venn1"/>
    <dgm:cxn modelId="{ECEB9EC0-80B4-E440-BD25-1E09FD4EDB42}" type="presOf" srcId="{F6798542-0287-E741-9CA1-500C8F02A268}" destId="{278DDF21-2A11-2C49-A328-034911A5DC26}" srcOrd="0" destOrd="0" presId="urn:microsoft.com/office/officeart/2005/8/layout/venn1"/>
    <dgm:cxn modelId="{8EC9A2F2-06CE-1A45-A98B-1833C724B05E}" type="presOf" srcId="{29B1E653-A070-854F-B217-B9751E26D359}" destId="{782FC8A8-0F02-9A47-A272-E26C3A75CF4D}" srcOrd="0" destOrd="0" presId="urn:microsoft.com/office/officeart/2005/8/layout/venn1"/>
    <dgm:cxn modelId="{288E86F4-35F1-D640-B1CC-B5B685B0BA16}" srcId="{F6798542-0287-E741-9CA1-500C8F02A268}" destId="{CAC7863B-9E27-914A-9F17-137BBCE45CEA}" srcOrd="1" destOrd="0" parTransId="{810500B8-E2E9-074B-95BB-20FE4A491EC8}" sibTransId="{B786BECB-428E-474B-9056-E87A6E320053}"/>
    <dgm:cxn modelId="{64FC4CFB-6859-A745-8BB5-6BE8A37120B5}" type="presOf" srcId="{38C859B5-CF0C-9E45-B430-501DA2AAE7A6}" destId="{0B3E6442-2258-334A-B67F-4F3C0B3A9753}" srcOrd="0" destOrd="0" presId="urn:microsoft.com/office/officeart/2005/8/layout/venn1"/>
    <dgm:cxn modelId="{510B9EFB-C352-5F4D-BED0-637223744EDD}" srcId="{F6798542-0287-E741-9CA1-500C8F02A268}" destId="{29B1E653-A070-854F-B217-B9751E26D359}" srcOrd="2" destOrd="0" parTransId="{D2C0671A-DE0D-894D-BA37-8CD7A25D07FF}" sibTransId="{27E35F22-9D49-3742-A13C-FD492D8AD227}"/>
    <dgm:cxn modelId="{684033C4-1A83-2949-AD6D-CE1DCFBB3820}" type="presParOf" srcId="{278DDF21-2A11-2C49-A328-034911A5DC26}" destId="{0B3E6442-2258-334A-B67F-4F3C0B3A9753}" srcOrd="0" destOrd="0" presId="urn:microsoft.com/office/officeart/2005/8/layout/venn1"/>
    <dgm:cxn modelId="{907DBF8A-CEFF-6445-A384-6A7A1EAA29BE}" type="presParOf" srcId="{278DDF21-2A11-2C49-A328-034911A5DC26}" destId="{E74DB393-BEF4-014A-AB1F-189F7DB6C70D}" srcOrd="1" destOrd="0" presId="urn:microsoft.com/office/officeart/2005/8/layout/venn1"/>
    <dgm:cxn modelId="{0E3A356A-9EFD-6841-8FBE-E1D6938F1305}" type="presParOf" srcId="{278DDF21-2A11-2C49-A328-034911A5DC26}" destId="{5A95BF45-E7CE-A14D-B6A7-C9103C699800}" srcOrd="2" destOrd="0" presId="urn:microsoft.com/office/officeart/2005/8/layout/venn1"/>
    <dgm:cxn modelId="{F741D24B-8789-894A-BE93-C40E361D9AF5}" type="presParOf" srcId="{278DDF21-2A11-2C49-A328-034911A5DC26}" destId="{2F275B7C-E4CE-9A44-9B33-55CBD829C616}" srcOrd="3" destOrd="0" presId="urn:microsoft.com/office/officeart/2005/8/layout/venn1"/>
    <dgm:cxn modelId="{46B63884-B0BA-0F4C-A987-2AC258D329CD}" type="presParOf" srcId="{278DDF21-2A11-2C49-A328-034911A5DC26}" destId="{782FC8A8-0F02-9A47-A272-E26C3A75CF4D}" srcOrd="4" destOrd="0" presId="urn:microsoft.com/office/officeart/2005/8/layout/venn1"/>
    <dgm:cxn modelId="{92AAAB1B-51E5-9140-91E2-AD437652065E}" type="presParOf" srcId="{278DDF21-2A11-2C49-A328-034911A5DC26}" destId="{C9607DF0-512E-6648-B2BF-2DAB54E87DF1}" srcOrd="5" destOrd="0" presId="urn:microsoft.com/office/officeart/2005/8/layout/venn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B9E03D-B62E-447A-A55F-3459504309A6}"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39AC4CDC-9DFE-4CC1-95F2-4AD89906C45A}">
      <dgm:prSet custT="1"/>
      <dgm:spPr>
        <a:solidFill>
          <a:srgbClr val="7D0D6E"/>
        </a:solidFill>
      </dgm:spPr>
      <dgm:t>
        <a:bodyPr/>
        <a:lstStyle/>
        <a:p>
          <a:r>
            <a:rPr lang="sv-SE" sz="2200" noProof="0" dirty="0">
              <a:latin typeface="Arial Nova" panose="020B0504020202020204" pitchFamily="34" charset="0"/>
            </a:rPr>
            <a:t>Engagerar sina medlemmar genom att </a:t>
          </a:r>
        </a:p>
      </dgm:t>
    </dgm:pt>
    <dgm:pt modelId="{7F940C83-7EA4-45E7-B281-B309A78154A3}" type="parTrans" cxnId="{2D603426-5D27-4F34-9316-33E25B4F36AE}">
      <dgm:prSet/>
      <dgm:spPr/>
      <dgm:t>
        <a:bodyPr/>
        <a:lstStyle/>
        <a:p>
          <a:endParaRPr lang="sv-SE" sz="2200" noProof="0" dirty="0">
            <a:latin typeface="Arial Nova" panose="020B0504020202020204" pitchFamily="34" charset="0"/>
          </a:endParaRPr>
        </a:p>
      </dgm:t>
    </dgm:pt>
    <dgm:pt modelId="{D504196E-6BB4-49AA-9EFE-8BE3A41C955A}" type="sibTrans" cxnId="{2D603426-5D27-4F34-9316-33E25B4F36AE}">
      <dgm:prSet/>
      <dgm:spPr/>
      <dgm:t>
        <a:bodyPr/>
        <a:lstStyle/>
        <a:p>
          <a:endParaRPr lang="sv-SE" sz="2200" noProof="0" dirty="0">
            <a:latin typeface="Arial Nova" panose="020B0504020202020204" pitchFamily="34" charset="0"/>
          </a:endParaRPr>
        </a:p>
      </dgm:t>
    </dgm:pt>
    <dgm:pt modelId="{AAC8AE63-A1E8-4147-A04C-B1D414676C40}">
      <dgm:prSet custT="1"/>
      <dgm:spPr/>
      <dgm:t>
        <a:bodyPr/>
        <a:lstStyle/>
        <a:p>
          <a:r>
            <a:rPr lang="sv-SE" sz="2200" noProof="0" dirty="0">
              <a:latin typeface="Arial Nova" panose="020B0504020202020204" pitchFamily="34" charset="0"/>
            </a:rPr>
            <a:t>prova nya idéer och ge utrymme till förändringar av klubben</a:t>
          </a:r>
        </a:p>
      </dgm:t>
    </dgm:pt>
    <dgm:pt modelId="{D2F93016-4547-4336-A0D3-C79B9D3CF19E}" type="parTrans" cxnId="{0F436B62-7711-46A5-911C-3D8F4B14CDE8}">
      <dgm:prSet/>
      <dgm:spPr/>
      <dgm:t>
        <a:bodyPr/>
        <a:lstStyle/>
        <a:p>
          <a:endParaRPr lang="sv-SE" sz="2200" noProof="0" dirty="0">
            <a:latin typeface="Arial Nova" panose="020B0504020202020204" pitchFamily="34" charset="0"/>
          </a:endParaRPr>
        </a:p>
      </dgm:t>
    </dgm:pt>
    <dgm:pt modelId="{C94569E3-1BFB-42DB-961C-FE0AFA35EB3B}" type="sibTrans" cxnId="{0F436B62-7711-46A5-911C-3D8F4B14CDE8}">
      <dgm:prSet/>
      <dgm:spPr/>
      <dgm:t>
        <a:bodyPr/>
        <a:lstStyle/>
        <a:p>
          <a:endParaRPr lang="sv-SE" sz="2200" noProof="0" dirty="0">
            <a:latin typeface="Arial Nova" panose="020B0504020202020204" pitchFamily="34" charset="0"/>
          </a:endParaRPr>
        </a:p>
      </dgm:t>
    </dgm:pt>
    <dgm:pt modelId="{DC2B8917-8C44-497A-81A7-AB840AC339EF}">
      <dgm:prSet custT="1"/>
      <dgm:spPr/>
      <dgm:t>
        <a:bodyPr/>
        <a:lstStyle/>
        <a:p>
          <a:r>
            <a:rPr lang="sv-SE" sz="2200" noProof="0" dirty="0">
              <a:latin typeface="Arial Nova" panose="020B0504020202020204" pitchFamily="34" charset="0"/>
            </a:rPr>
            <a:t>fokusera på engagemang </a:t>
          </a:r>
        </a:p>
      </dgm:t>
    </dgm:pt>
    <dgm:pt modelId="{C503E8EF-3297-4BBA-9FFE-BC30940F51D4}" type="parTrans" cxnId="{5C0C72BA-F673-4AD0-8706-5CC05C6BD213}">
      <dgm:prSet/>
      <dgm:spPr/>
      <dgm:t>
        <a:bodyPr/>
        <a:lstStyle/>
        <a:p>
          <a:endParaRPr lang="sv-SE" sz="2200" noProof="0" dirty="0">
            <a:latin typeface="Arial Nova" panose="020B0504020202020204" pitchFamily="34" charset="0"/>
          </a:endParaRPr>
        </a:p>
      </dgm:t>
    </dgm:pt>
    <dgm:pt modelId="{11D955C0-F013-4CC0-835E-AE38E9D64344}" type="sibTrans" cxnId="{5C0C72BA-F673-4AD0-8706-5CC05C6BD213}">
      <dgm:prSet/>
      <dgm:spPr/>
      <dgm:t>
        <a:bodyPr/>
        <a:lstStyle/>
        <a:p>
          <a:endParaRPr lang="sv-SE" sz="2200" noProof="0" dirty="0">
            <a:latin typeface="Arial Nova" panose="020B0504020202020204" pitchFamily="34" charset="0"/>
          </a:endParaRPr>
        </a:p>
      </dgm:t>
    </dgm:pt>
    <dgm:pt modelId="{DCEAF861-246E-4148-896E-EA7EA3104F6D}">
      <dgm:prSet custT="1"/>
      <dgm:spPr/>
      <dgm:t>
        <a:bodyPr/>
        <a:lstStyle/>
        <a:p>
          <a:r>
            <a:rPr lang="sv-SE" sz="2200" noProof="0" dirty="0">
              <a:latin typeface="Arial Nova" panose="020B0504020202020204" pitchFamily="34" charset="0"/>
            </a:rPr>
            <a:t>genomföra meningsfulla projekt </a:t>
          </a:r>
        </a:p>
      </dgm:t>
    </dgm:pt>
    <dgm:pt modelId="{178EF0E2-138D-6543-ACBD-EB668EBE56AC}" type="parTrans" cxnId="{C9445CD7-4DD4-0440-B21E-64846288A373}">
      <dgm:prSet/>
      <dgm:spPr/>
      <dgm:t>
        <a:bodyPr/>
        <a:lstStyle/>
        <a:p>
          <a:endParaRPr lang="sv-SE" sz="2200" noProof="0" dirty="0">
            <a:latin typeface="Arial Nova" panose="020B0504020202020204" pitchFamily="34" charset="0"/>
          </a:endParaRPr>
        </a:p>
      </dgm:t>
    </dgm:pt>
    <dgm:pt modelId="{207334BA-C51C-7147-B731-A348C56A403E}" type="sibTrans" cxnId="{C9445CD7-4DD4-0440-B21E-64846288A373}">
      <dgm:prSet/>
      <dgm:spPr/>
      <dgm:t>
        <a:bodyPr/>
        <a:lstStyle/>
        <a:p>
          <a:endParaRPr lang="sv-SE" sz="2200" noProof="0" dirty="0">
            <a:latin typeface="Arial Nova" panose="020B0504020202020204" pitchFamily="34" charset="0"/>
          </a:endParaRPr>
        </a:p>
      </dgm:t>
    </dgm:pt>
    <dgm:pt modelId="{9F1395E7-CCC4-0443-AF47-13A17FFFEACF}">
      <dgm:prSet custT="1"/>
      <dgm:spPr/>
      <dgm:t>
        <a:bodyPr/>
        <a:lstStyle/>
        <a:p>
          <a:r>
            <a:rPr lang="sv-SE" sz="2200" noProof="0" dirty="0">
              <a:latin typeface="Arial Nova" panose="020B0504020202020204" pitchFamily="34" charset="0"/>
            </a:rPr>
            <a:t>klubbens och distriktets bild utåt är ett attraktivt fönster för att engagera och attrahera medlemmar</a:t>
          </a:r>
          <a:r>
            <a:rPr lang="sv-SE" sz="2200" noProof="0" dirty="0"/>
            <a:t>. </a:t>
          </a:r>
          <a:endParaRPr lang="sv-SE" sz="2200" noProof="0" dirty="0">
            <a:latin typeface="Arial Nova" panose="020B0504020202020204" pitchFamily="34" charset="0"/>
          </a:endParaRPr>
        </a:p>
      </dgm:t>
    </dgm:pt>
    <dgm:pt modelId="{CAF82C4E-3EB4-694E-AF73-4A6370667288}" type="parTrans" cxnId="{C6EDFCE3-CCAF-EF4B-AF42-CA6D81E605FB}">
      <dgm:prSet/>
      <dgm:spPr/>
      <dgm:t>
        <a:bodyPr/>
        <a:lstStyle/>
        <a:p>
          <a:endParaRPr lang="sv-SE" sz="2200" noProof="0" dirty="0">
            <a:latin typeface="Arial Nova" panose="020B0504020202020204" pitchFamily="34" charset="0"/>
          </a:endParaRPr>
        </a:p>
      </dgm:t>
    </dgm:pt>
    <dgm:pt modelId="{666A6959-CF71-EA45-AFE4-53422FB59400}" type="sibTrans" cxnId="{C6EDFCE3-CCAF-EF4B-AF42-CA6D81E605FB}">
      <dgm:prSet/>
      <dgm:spPr/>
      <dgm:t>
        <a:bodyPr/>
        <a:lstStyle/>
        <a:p>
          <a:endParaRPr lang="sv-SE" sz="2200" noProof="0" dirty="0">
            <a:latin typeface="Arial Nova" panose="020B0504020202020204" pitchFamily="34" charset="0"/>
          </a:endParaRPr>
        </a:p>
      </dgm:t>
    </dgm:pt>
    <dgm:pt modelId="{1C34F8B0-7811-EF49-8D06-6F89C8597C03}">
      <dgm:prSet custT="1"/>
      <dgm:spPr/>
      <dgm:t>
        <a:bodyPr/>
        <a:lstStyle/>
        <a:p>
          <a:endParaRPr lang="sv-SE" sz="2200" noProof="0" dirty="0">
            <a:latin typeface="Arial Nova" panose="020B0504020202020204" pitchFamily="34" charset="0"/>
          </a:endParaRPr>
        </a:p>
      </dgm:t>
    </dgm:pt>
    <dgm:pt modelId="{41B85958-CA0D-A44A-BDEB-2D9E138DB260}" type="parTrans" cxnId="{BB680E09-805B-0745-A8A9-C193B03755C5}">
      <dgm:prSet/>
      <dgm:spPr/>
      <dgm:t>
        <a:bodyPr/>
        <a:lstStyle/>
        <a:p>
          <a:endParaRPr lang="sv-SE" sz="2200" noProof="0" dirty="0">
            <a:latin typeface="Arial Nova" panose="020B0504020202020204" pitchFamily="34" charset="0"/>
          </a:endParaRPr>
        </a:p>
      </dgm:t>
    </dgm:pt>
    <dgm:pt modelId="{E8100305-09B2-2E46-8471-A9120A730E5A}" type="sibTrans" cxnId="{BB680E09-805B-0745-A8A9-C193B03755C5}">
      <dgm:prSet/>
      <dgm:spPr/>
      <dgm:t>
        <a:bodyPr/>
        <a:lstStyle/>
        <a:p>
          <a:endParaRPr lang="sv-SE" sz="2200" noProof="0" dirty="0">
            <a:latin typeface="Arial Nova" panose="020B0504020202020204" pitchFamily="34" charset="0"/>
          </a:endParaRPr>
        </a:p>
      </dgm:t>
    </dgm:pt>
    <dgm:pt modelId="{C4C4CFD1-4FEC-0E42-BFBF-F21BC609056B}">
      <dgm:prSet/>
      <dgm:spPr/>
      <dgm:t>
        <a:bodyPr/>
        <a:lstStyle/>
        <a:p>
          <a:endParaRPr lang="sv-SE" noProof="0" dirty="0"/>
        </a:p>
      </dgm:t>
    </dgm:pt>
    <dgm:pt modelId="{11E82B0B-BCC8-E34B-B12A-A773E3BF4035}" type="parTrans" cxnId="{B05A2FCE-5355-204F-AE76-7262538F7CFD}">
      <dgm:prSet/>
      <dgm:spPr/>
      <dgm:t>
        <a:bodyPr/>
        <a:lstStyle/>
        <a:p>
          <a:endParaRPr lang="sv-SE" noProof="0" dirty="0"/>
        </a:p>
      </dgm:t>
    </dgm:pt>
    <dgm:pt modelId="{53DAA704-DD49-1E42-BB48-1C1990CF5F17}" type="sibTrans" cxnId="{B05A2FCE-5355-204F-AE76-7262538F7CFD}">
      <dgm:prSet/>
      <dgm:spPr/>
      <dgm:t>
        <a:bodyPr/>
        <a:lstStyle/>
        <a:p>
          <a:endParaRPr lang="sv-SE" noProof="0" dirty="0"/>
        </a:p>
      </dgm:t>
    </dgm:pt>
    <dgm:pt modelId="{44086FC1-4965-2C47-98B4-4CFF31CFCD0E}">
      <dgm:prSet custT="1"/>
      <dgm:spPr/>
      <dgm:t>
        <a:bodyPr/>
        <a:lstStyle/>
        <a:p>
          <a:r>
            <a:rPr lang="sv-SE" sz="2200" noProof="0" dirty="0">
              <a:latin typeface="Arial Nova" panose="020B0504020202020204" pitchFamily="34" charset="0"/>
            </a:rPr>
            <a:t>sociala aktiviteter för att stärka gemenskapen</a:t>
          </a:r>
        </a:p>
      </dgm:t>
    </dgm:pt>
    <dgm:pt modelId="{CCDF9470-A733-2849-B591-60084368A4BE}" type="parTrans" cxnId="{6077C0B6-09E9-0848-B0DB-8F124B1C50ED}">
      <dgm:prSet/>
      <dgm:spPr/>
      <dgm:t>
        <a:bodyPr/>
        <a:lstStyle/>
        <a:p>
          <a:endParaRPr lang="sv-SE" noProof="0" dirty="0"/>
        </a:p>
      </dgm:t>
    </dgm:pt>
    <dgm:pt modelId="{A71DBC41-F38D-E54C-B51E-FD89E19CF3E6}" type="sibTrans" cxnId="{6077C0B6-09E9-0848-B0DB-8F124B1C50ED}">
      <dgm:prSet/>
      <dgm:spPr/>
      <dgm:t>
        <a:bodyPr/>
        <a:lstStyle/>
        <a:p>
          <a:endParaRPr lang="sv-SE" noProof="0" dirty="0"/>
        </a:p>
      </dgm:t>
    </dgm:pt>
    <dgm:pt modelId="{F8B9C91D-DF87-2E4E-A766-CB8B2248AD29}">
      <dgm:prSet custT="1"/>
      <dgm:spPr/>
      <dgm:t>
        <a:bodyPr/>
        <a:lstStyle/>
        <a:p>
          <a:r>
            <a:rPr lang="sv-SE" sz="2200" noProof="0" dirty="0">
              <a:latin typeface="Arial Nova" panose="020B0504020202020204" pitchFamily="34" charset="0"/>
            </a:rPr>
            <a:t>familjemedlemmar och andra involveras i klubbens projekt och aktiviteter</a:t>
          </a:r>
        </a:p>
      </dgm:t>
    </dgm:pt>
    <dgm:pt modelId="{C68BD7D0-934A-0743-802A-D645A1D5767E}" type="parTrans" cxnId="{53728D93-291B-EF4F-94F6-BB44357634F5}">
      <dgm:prSet/>
      <dgm:spPr/>
      <dgm:t>
        <a:bodyPr/>
        <a:lstStyle/>
        <a:p>
          <a:endParaRPr lang="sv-SE" noProof="0" dirty="0"/>
        </a:p>
      </dgm:t>
    </dgm:pt>
    <dgm:pt modelId="{6179BAB1-BCF6-124F-8E5F-6B1DB348C57B}" type="sibTrans" cxnId="{53728D93-291B-EF4F-94F6-BB44357634F5}">
      <dgm:prSet/>
      <dgm:spPr/>
      <dgm:t>
        <a:bodyPr/>
        <a:lstStyle/>
        <a:p>
          <a:endParaRPr lang="sv-SE" noProof="0" dirty="0"/>
        </a:p>
      </dgm:t>
    </dgm:pt>
    <dgm:pt modelId="{E22447DB-345C-8D41-8720-1251ECC8910C}">
      <dgm:prSet custT="1"/>
      <dgm:spPr/>
      <dgm:t>
        <a:bodyPr/>
        <a:lstStyle/>
        <a:p>
          <a:r>
            <a:rPr lang="sv-SE" sz="2200" noProof="0" dirty="0">
              <a:latin typeface="Arial Nova" panose="020B0504020202020204" pitchFamily="34" charset="0"/>
            </a:rPr>
            <a:t>visar att de är ett komplement till familj, yrkesliv och annat som konkurrerar om rotarianernas tid</a:t>
          </a:r>
        </a:p>
      </dgm:t>
    </dgm:pt>
    <dgm:pt modelId="{4471E15D-2FD9-3942-B73C-02794C51DBF5}" type="parTrans" cxnId="{41635976-1D99-A24D-B8BC-225FC9DD58B4}">
      <dgm:prSet/>
      <dgm:spPr/>
      <dgm:t>
        <a:bodyPr/>
        <a:lstStyle/>
        <a:p>
          <a:endParaRPr lang="sv-SE" noProof="0" dirty="0"/>
        </a:p>
      </dgm:t>
    </dgm:pt>
    <dgm:pt modelId="{F71F7BC0-A4E1-524D-9DDA-2D490929A558}" type="sibTrans" cxnId="{41635976-1D99-A24D-B8BC-225FC9DD58B4}">
      <dgm:prSet/>
      <dgm:spPr/>
      <dgm:t>
        <a:bodyPr/>
        <a:lstStyle/>
        <a:p>
          <a:endParaRPr lang="sv-SE" noProof="0" dirty="0"/>
        </a:p>
      </dgm:t>
    </dgm:pt>
    <dgm:pt modelId="{D5D3D3A5-83AA-4244-87D8-B7DD923EF642}" type="pres">
      <dgm:prSet presAssocID="{08B9E03D-B62E-447A-A55F-3459504309A6}" presName="linear" presStyleCnt="0">
        <dgm:presLayoutVars>
          <dgm:animLvl val="lvl"/>
          <dgm:resizeHandles val="exact"/>
        </dgm:presLayoutVars>
      </dgm:prSet>
      <dgm:spPr/>
    </dgm:pt>
    <dgm:pt modelId="{92F80511-8E9F-F240-9389-CC40375F4EF9}" type="pres">
      <dgm:prSet presAssocID="{39AC4CDC-9DFE-4CC1-95F2-4AD89906C45A}" presName="parentText" presStyleLbl="node1" presStyleIdx="0" presStyleCnt="1" custScaleX="99307" custScaleY="176151" custLinFactNeighborX="-751" custLinFactNeighborY="-18292">
        <dgm:presLayoutVars>
          <dgm:chMax val="0"/>
          <dgm:bulletEnabled val="1"/>
        </dgm:presLayoutVars>
      </dgm:prSet>
      <dgm:spPr/>
    </dgm:pt>
    <dgm:pt modelId="{C324B12D-E363-D84A-A612-D8CC1809E4EC}" type="pres">
      <dgm:prSet presAssocID="{39AC4CDC-9DFE-4CC1-95F2-4AD89906C45A}" presName="childText" presStyleLbl="revTx" presStyleIdx="0" presStyleCnt="1" custScaleY="193315">
        <dgm:presLayoutVars>
          <dgm:bulletEnabled val="1"/>
        </dgm:presLayoutVars>
      </dgm:prSet>
      <dgm:spPr/>
    </dgm:pt>
  </dgm:ptLst>
  <dgm:cxnLst>
    <dgm:cxn modelId="{BB680E09-805B-0745-A8A9-C193B03755C5}" srcId="{39AC4CDC-9DFE-4CC1-95F2-4AD89906C45A}" destId="{1C34F8B0-7811-EF49-8D06-6F89C8597C03}" srcOrd="8" destOrd="0" parTransId="{41B85958-CA0D-A44A-BDEB-2D9E138DB260}" sibTransId="{E8100305-09B2-2E46-8471-A9120A730E5A}"/>
    <dgm:cxn modelId="{E329F417-A840-A245-BF75-100A682F72C8}" type="presOf" srcId="{08B9E03D-B62E-447A-A55F-3459504309A6}" destId="{D5D3D3A5-83AA-4244-87D8-B7DD923EF642}" srcOrd="0" destOrd="0" presId="urn:microsoft.com/office/officeart/2005/8/layout/vList2"/>
    <dgm:cxn modelId="{2B874D22-D1BA-F840-A5EA-0DC52996A558}" type="presOf" srcId="{DCEAF861-246E-4148-896E-EA7EA3104F6D}" destId="{C324B12D-E363-D84A-A612-D8CC1809E4EC}" srcOrd="0" destOrd="0" presId="urn:microsoft.com/office/officeart/2005/8/layout/vList2"/>
    <dgm:cxn modelId="{2D603426-5D27-4F34-9316-33E25B4F36AE}" srcId="{08B9E03D-B62E-447A-A55F-3459504309A6}" destId="{39AC4CDC-9DFE-4CC1-95F2-4AD89906C45A}" srcOrd="0" destOrd="0" parTransId="{7F940C83-7EA4-45E7-B281-B309A78154A3}" sibTransId="{D504196E-6BB4-49AA-9EFE-8BE3A41C955A}"/>
    <dgm:cxn modelId="{02D76D3B-2465-B84D-85CF-356FCDF42CF8}" type="presOf" srcId="{E22447DB-345C-8D41-8720-1251ECC8910C}" destId="{C324B12D-E363-D84A-A612-D8CC1809E4EC}" srcOrd="0" destOrd="3" presId="urn:microsoft.com/office/officeart/2005/8/layout/vList2"/>
    <dgm:cxn modelId="{BCC70B61-EC53-6049-ABF0-1897D492FE54}" type="presOf" srcId="{F8B9C91D-DF87-2E4E-A766-CB8B2248AD29}" destId="{C324B12D-E363-D84A-A612-D8CC1809E4EC}" srcOrd="0" destOrd="2" presId="urn:microsoft.com/office/officeart/2005/8/layout/vList2"/>
    <dgm:cxn modelId="{0F436B62-7711-46A5-911C-3D8F4B14CDE8}" srcId="{39AC4CDC-9DFE-4CC1-95F2-4AD89906C45A}" destId="{AAC8AE63-A1E8-4147-A04C-B1D414676C40}" srcOrd="4" destOrd="0" parTransId="{D2F93016-4547-4336-A0D3-C79B9D3CF19E}" sibTransId="{C94569E3-1BFB-42DB-961C-FE0AFA35EB3B}"/>
    <dgm:cxn modelId="{50406768-A3FB-3248-874C-374E8A8C6C11}" type="presOf" srcId="{AAC8AE63-A1E8-4147-A04C-B1D414676C40}" destId="{C324B12D-E363-D84A-A612-D8CC1809E4EC}" srcOrd="0" destOrd="4" presId="urn:microsoft.com/office/officeart/2005/8/layout/vList2"/>
    <dgm:cxn modelId="{41635976-1D99-A24D-B8BC-225FC9DD58B4}" srcId="{39AC4CDC-9DFE-4CC1-95F2-4AD89906C45A}" destId="{E22447DB-345C-8D41-8720-1251ECC8910C}" srcOrd="3" destOrd="0" parTransId="{4471E15D-2FD9-3942-B73C-02794C51DBF5}" sibTransId="{F71F7BC0-A4E1-524D-9DDA-2D490929A558}"/>
    <dgm:cxn modelId="{53728D93-291B-EF4F-94F6-BB44357634F5}" srcId="{39AC4CDC-9DFE-4CC1-95F2-4AD89906C45A}" destId="{F8B9C91D-DF87-2E4E-A766-CB8B2248AD29}" srcOrd="2" destOrd="0" parTransId="{C68BD7D0-934A-0743-802A-D645A1D5767E}" sibTransId="{6179BAB1-BCF6-124F-8E5F-6B1DB348C57B}"/>
    <dgm:cxn modelId="{BB163E9A-AD67-F545-A35C-D3BAD185FE3C}" type="presOf" srcId="{39AC4CDC-9DFE-4CC1-95F2-4AD89906C45A}" destId="{92F80511-8E9F-F240-9389-CC40375F4EF9}" srcOrd="0" destOrd="0" presId="urn:microsoft.com/office/officeart/2005/8/layout/vList2"/>
    <dgm:cxn modelId="{6077C0B6-09E9-0848-B0DB-8F124B1C50ED}" srcId="{39AC4CDC-9DFE-4CC1-95F2-4AD89906C45A}" destId="{44086FC1-4965-2C47-98B4-4CFF31CFCD0E}" srcOrd="1" destOrd="0" parTransId="{CCDF9470-A733-2849-B591-60084368A4BE}" sibTransId="{A71DBC41-F38D-E54C-B51E-FD89E19CF3E6}"/>
    <dgm:cxn modelId="{5C0C72BA-F673-4AD0-8706-5CC05C6BD213}" srcId="{39AC4CDC-9DFE-4CC1-95F2-4AD89906C45A}" destId="{DC2B8917-8C44-497A-81A7-AB840AC339EF}" srcOrd="5" destOrd="0" parTransId="{C503E8EF-3297-4BBA-9FFE-BC30940F51D4}" sibTransId="{11D955C0-F013-4CC0-835E-AE38E9D64344}"/>
    <dgm:cxn modelId="{9202E6C2-2663-E54E-95FE-60A6093FD1F6}" type="presOf" srcId="{9F1395E7-CCC4-0443-AF47-13A17FFFEACF}" destId="{C324B12D-E363-D84A-A612-D8CC1809E4EC}" srcOrd="0" destOrd="6" presId="urn:microsoft.com/office/officeart/2005/8/layout/vList2"/>
    <dgm:cxn modelId="{B05A2FCE-5355-204F-AE76-7262538F7CFD}" srcId="{39AC4CDC-9DFE-4CC1-95F2-4AD89906C45A}" destId="{C4C4CFD1-4FEC-0E42-BFBF-F21BC609056B}" srcOrd="7" destOrd="0" parTransId="{11E82B0B-BCC8-E34B-B12A-A773E3BF4035}" sibTransId="{53DAA704-DD49-1E42-BB48-1C1990CF5F17}"/>
    <dgm:cxn modelId="{939F8FCF-4FFE-7248-B957-3A5130A14985}" type="presOf" srcId="{1C34F8B0-7811-EF49-8D06-6F89C8597C03}" destId="{C324B12D-E363-D84A-A612-D8CC1809E4EC}" srcOrd="0" destOrd="8" presId="urn:microsoft.com/office/officeart/2005/8/layout/vList2"/>
    <dgm:cxn modelId="{1E5B4DD4-1349-2D4A-9EC8-179980A01107}" type="presOf" srcId="{DC2B8917-8C44-497A-81A7-AB840AC339EF}" destId="{C324B12D-E363-D84A-A612-D8CC1809E4EC}" srcOrd="0" destOrd="5" presId="urn:microsoft.com/office/officeart/2005/8/layout/vList2"/>
    <dgm:cxn modelId="{C9445CD7-4DD4-0440-B21E-64846288A373}" srcId="{39AC4CDC-9DFE-4CC1-95F2-4AD89906C45A}" destId="{DCEAF861-246E-4148-896E-EA7EA3104F6D}" srcOrd="0" destOrd="0" parTransId="{178EF0E2-138D-6543-ACBD-EB668EBE56AC}" sibTransId="{207334BA-C51C-7147-B731-A348C56A403E}"/>
    <dgm:cxn modelId="{67B95EE3-9788-1348-A17A-0A8B248628F7}" type="presOf" srcId="{C4C4CFD1-4FEC-0E42-BFBF-F21BC609056B}" destId="{C324B12D-E363-D84A-A612-D8CC1809E4EC}" srcOrd="0" destOrd="7" presId="urn:microsoft.com/office/officeart/2005/8/layout/vList2"/>
    <dgm:cxn modelId="{C6EDFCE3-CCAF-EF4B-AF42-CA6D81E605FB}" srcId="{39AC4CDC-9DFE-4CC1-95F2-4AD89906C45A}" destId="{9F1395E7-CCC4-0443-AF47-13A17FFFEACF}" srcOrd="6" destOrd="0" parTransId="{CAF82C4E-3EB4-694E-AF73-4A6370667288}" sibTransId="{666A6959-CF71-EA45-AFE4-53422FB59400}"/>
    <dgm:cxn modelId="{E02B1DE5-66C5-7F47-8863-6CCC2C5884A2}" type="presOf" srcId="{44086FC1-4965-2C47-98B4-4CFF31CFCD0E}" destId="{C324B12D-E363-D84A-A612-D8CC1809E4EC}" srcOrd="0" destOrd="1" presId="urn:microsoft.com/office/officeart/2005/8/layout/vList2"/>
    <dgm:cxn modelId="{4E308167-4E10-B940-A0ED-BF0260607868}" type="presParOf" srcId="{D5D3D3A5-83AA-4244-87D8-B7DD923EF642}" destId="{92F80511-8E9F-F240-9389-CC40375F4EF9}" srcOrd="0" destOrd="0" presId="urn:microsoft.com/office/officeart/2005/8/layout/vList2"/>
    <dgm:cxn modelId="{74327963-CFAA-5A40-8D41-29A689C1177F}" type="presParOf" srcId="{D5D3D3A5-83AA-4244-87D8-B7DD923EF642}" destId="{C324B12D-E363-D84A-A612-D8CC1809E4E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22BA6-15E4-9746-99E0-4A8158B8B69C}">
      <dsp:nvSpPr>
        <dsp:cNvPr id="0" name=""/>
        <dsp:cNvSpPr/>
      </dsp:nvSpPr>
      <dsp:spPr>
        <a:xfrm>
          <a:off x="0" y="564"/>
          <a:ext cx="1150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62E37E-28AF-AA46-B5DC-F0EC60FDE3CE}">
      <dsp:nvSpPr>
        <dsp:cNvPr id="0" name=""/>
        <dsp:cNvSpPr/>
      </dsp:nvSpPr>
      <dsp:spPr>
        <a:xfrm>
          <a:off x="0" y="564"/>
          <a:ext cx="11506200" cy="513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SE" sz="2400" kern="1200" dirty="0">
              <a:latin typeface="Arial Nova" panose="020B0504020202020204" pitchFamily="34" charset="0"/>
            </a:rPr>
            <a:t>Antal medlemmar totalt: 	2 530 (februari 2024) 	</a:t>
          </a:r>
          <a:r>
            <a:rPr lang="en-SE" sz="1600" kern="1200" dirty="0">
              <a:latin typeface="Arial Nova" panose="020B0504020202020204" pitchFamily="34" charset="0"/>
            </a:rPr>
            <a:t>	</a:t>
          </a:r>
          <a:r>
            <a:rPr lang="en-SE" sz="2400" kern="1200" dirty="0">
              <a:latin typeface="Arial Nova" panose="020B0504020202020204" pitchFamily="34" charset="0"/>
            </a:rPr>
            <a:t>Rotaract: 8</a:t>
          </a:r>
          <a:endParaRPr lang="en-US" sz="2400" kern="1200" dirty="0">
            <a:latin typeface="Arial Nova" panose="020B0504020202020204" pitchFamily="34" charset="0"/>
          </a:endParaRPr>
        </a:p>
      </dsp:txBody>
      <dsp:txXfrm>
        <a:off x="0" y="564"/>
        <a:ext cx="11506200" cy="513518"/>
      </dsp:txXfrm>
    </dsp:sp>
    <dsp:sp modelId="{6534CE12-50FF-5F41-B17F-F8555140491A}">
      <dsp:nvSpPr>
        <dsp:cNvPr id="0" name=""/>
        <dsp:cNvSpPr/>
      </dsp:nvSpPr>
      <dsp:spPr>
        <a:xfrm>
          <a:off x="0" y="514083"/>
          <a:ext cx="1150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2CF072-B45E-CE4B-8E58-E9C8EA2BA85E}">
      <dsp:nvSpPr>
        <dsp:cNvPr id="0" name=""/>
        <dsp:cNvSpPr/>
      </dsp:nvSpPr>
      <dsp:spPr>
        <a:xfrm>
          <a:off x="0" y="514083"/>
          <a:ext cx="11506200" cy="513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SE" sz="2400" kern="1200" dirty="0">
              <a:latin typeface="Arial Nova" panose="020B0504020202020204" pitchFamily="34" charset="0"/>
            </a:rPr>
            <a:t>29 år och yngre</a:t>
          </a:r>
          <a:r>
            <a:rPr lang="sv-SE" sz="2400" kern="1200" dirty="0">
              <a:latin typeface="Arial Nova" panose="020B0504020202020204" pitchFamily="34" charset="0"/>
            </a:rPr>
            <a:t>:	       	     10 medlemmar (0,4%)</a:t>
          </a:r>
          <a:r>
            <a:rPr lang="en-SE" sz="1600" kern="1200" dirty="0">
              <a:latin typeface="Arial Nova" panose="020B0504020202020204" pitchFamily="34" charset="0"/>
            </a:rPr>
            <a:t>   	</a:t>
          </a:r>
          <a:r>
            <a:rPr lang="en-SE" sz="2400" kern="1200" dirty="0">
              <a:latin typeface="Arial Nova" panose="020B0504020202020204" pitchFamily="34" charset="0"/>
            </a:rPr>
            <a:t>Rotaract: 2</a:t>
          </a:r>
          <a:r>
            <a:rPr lang="en-SE" sz="1600" kern="1200" dirty="0">
              <a:latin typeface="Arial Nova" panose="020B0504020202020204" pitchFamily="34" charset="0"/>
            </a:rPr>
            <a:t>  </a:t>
          </a:r>
          <a:endParaRPr lang="en-US" sz="1600" kern="1200" dirty="0">
            <a:latin typeface="Arial Nova" panose="020B0504020202020204" pitchFamily="34" charset="0"/>
          </a:endParaRPr>
        </a:p>
      </dsp:txBody>
      <dsp:txXfrm>
        <a:off x="0" y="514083"/>
        <a:ext cx="11506200" cy="513518"/>
      </dsp:txXfrm>
    </dsp:sp>
    <dsp:sp modelId="{C94B72AA-C47F-6E4C-8F40-6FA68D3ABE87}">
      <dsp:nvSpPr>
        <dsp:cNvPr id="0" name=""/>
        <dsp:cNvSpPr/>
      </dsp:nvSpPr>
      <dsp:spPr>
        <a:xfrm>
          <a:off x="0" y="1027602"/>
          <a:ext cx="1150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5FD2AE-E077-944F-9569-E34D1F7B60F5}">
      <dsp:nvSpPr>
        <dsp:cNvPr id="0" name=""/>
        <dsp:cNvSpPr/>
      </dsp:nvSpPr>
      <dsp:spPr>
        <a:xfrm>
          <a:off x="0" y="1027602"/>
          <a:ext cx="11506200" cy="513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SE" sz="2400" kern="1200" dirty="0">
              <a:latin typeface="Arial Nova" panose="020B0504020202020204" pitchFamily="34" charset="0"/>
            </a:rPr>
            <a:t>30-39 år: 	 </a:t>
          </a:r>
          <a:r>
            <a:rPr lang="sv-SE" sz="2400" kern="1200" dirty="0">
              <a:latin typeface="Arial Nova" panose="020B0504020202020204" pitchFamily="34" charset="0"/>
            </a:rPr>
            <a:t>		     38 medlemmar (1,5%)</a:t>
          </a:r>
          <a:endParaRPr lang="en-US" sz="1600" kern="1200" dirty="0">
            <a:latin typeface="Arial Nova" panose="020B0504020202020204" pitchFamily="34" charset="0"/>
          </a:endParaRPr>
        </a:p>
      </dsp:txBody>
      <dsp:txXfrm>
        <a:off x="0" y="1027602"/>
        <a:ext cx="11506200" cy="513518"/>
      </dsp:txXfrm>
    </dsp:sp>
    <dsp:sp modelId="{1FD65B7D-2B20-6F4D-A83C-E8FB946293B1}">
      <dsp:nvSpPr>
        <dsp:cNvPr id="0" name=""/>
        <dsp:cNvSpPr/>
      </dsp:nvSpPr>
      <dsp:spPr>
        <a:xfrm>
          <a:off x="0" y="1541121"/>
          <a:ext cx="1150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8DEEA-3BE3-1C4B-BA9A-A0D9B363561E}">
      <dsp:nvSpPr>
        <dsp:cNvPr id="0" name=""/>
        <dsp:cNvSpPr/>
      </dsp:nvSpPr>
      <dsp:spPr>
        <a:xfrm>
          <a:off x="0" y="1541121"/>
          <a:ext cx="11506200" cy="513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SE" sz="2400" kern="1200" dirty="0">
              <a:latin typeface="Arial Nova" panose="020B0504020202020204" pitchFamily="34" charset="0"/>
            </a:rPr>
            <a:t>40-49 år:			   126 medlemmar (5%)</a:t>
          </a:r>
          <a:endParaRPr lang="en-US" sz="1600" kern="1200" dirty="0">
            <a:latin typeface="Arial Nova" panose="020B0504020202020204" pitchFamily="34" charset="0"/>
          </a:endParaRPr>
        </a:p>
      </dsp:txBody>
      <dsp:txXfrm>
        <a:off x="0" y="1541121"/>
        <a:ext cx="11506200" cy="513518"/>
      </dsp:txXfrm>
    </dsp:sp>
    <dsp:sp modelId="{FE18727B-CAB4-024C-898E-5066F86623ED}">
      <dsp:nvSpPr>
        <dsp:cNvPr id="0" name=""/>
        <dsp:cNvSpPr/>
      </dsp:nvSpPr>
      <dsp:spPr>
        <a:xfrm>
          <a:off x="0" y="2054640"/>
          <a:ext cx="1150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C6306-9237-624E-8FB9-450E929339C6}">
      <dsp:nvSpPr>
        <dsp:cNvPr id="0" name=""/>
        <dsp:cNvSpPr/>
      </dsp:nvSpPr>
      <dsp:spPr>
        <a:xfrm>
          <a:off x="0" y="2054640"/>
          <a:ext cx="11506200" cy="513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SE" sz="2400" kern="1200" dirty="0">
              <a:latin typeface="Arial Nova" panose="020B0504020202020204" pitchFamily="34" charset="0"/>
            </a:rPr>
            <a:t>50-59 år:	</a:t>
          </a:r>
          <a:r>
            <a:rPr lang="sv-SE" sz="2400" kern="1200" dirty="0">
              <a:latin typeface="Arial Nova" panose="020B0504020202020204" pitchFamily="34" charset="0"/>
            </a:rPr>
            <a:t>		   341 medlemmar (13,5%)</a:t>
          </a:r>
          <a:endParaRPr lang="en-US" sz="1600" kern="1200" dirty="0">
            <a:latin typeface="Arial Nova" panose="020B0504020202020204" pitchFamily="34" charset="0"/>
          </a:endParaRPr>
        </a:p>
      </dsp:txBody>
      <dsp:txXfrm>
        <a:off x="0" y="2054640"/>
        <a:ext cx="11506200" cy="513518"/>
      </dsp:txXfrm>
    </dsp:sp>
    <dsp:sp modelId="{5EBD1D3C-B79F-3341-BE2A-D57494ECA9DF}">
      <dsp:nvSpPr>
        <dsp:cNvPr id="0" name=""/>
        <dsp:cNvSpPr/>
      </dsp:nvSpPr>
      <dsp:spPr>
        <a:xfrm>
          <a:off x="0" y="2568158"/>
          <a:ext cx="1150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A36A7-BD97-5345-AAF3-DD49F458825D}">
      <dsp:nvSpPr>
        <dsp:cNvPr id="0" name=""/>
        <dsp:cNvSpPr/>
      </dsp:nvSpPr>
      <dsp:spPr>
        <a:xfrm>
          <a:off x="0" y="2568158"/>
          <a:ext cx="11506200" cy="513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SE" sz="2400" kern="1200" dirty="0">
              <a:latin typeface="Arial Nova" panose="020B0504020202020204" pitchFamily="34" charset="0"/>
            </a:rPr>
            <a:t>60-69 år:	</a:t>
          </a:r>
          <a:r>
            <a:rPr lang="sv-SE" sz="2400" kern="1200" dirty="0">
              <a:latin typeface="Arial Nova" panose="020B0504020202020204" pitchFamily="34" charset="0"/>
            </a:rPr>
            <a:t>	   	   568 medlemmar (22,5%)</a:t>
          </a:r>
          <a:endParaRPr lang="en-US" sz="1600" kern="1200" dirty="0">
            <a:latin typeface="Arial Nova" panose="020B0504020202020204" pitchFamily="34" charset="0"/>
          </a:endParaRPr>
        </a:p>
      </dsp:txBody>
      <dsp:txXfrm>
        <a:off x="0" y="2568158"/>
        <a:ext cx="11506200" cy="513518"/>
      </dsp:txXfrm>
    </dsp:sp>
    <dsp:sp modelId="{6CD616FE-5D38-9648-8968-BE959770A82A}">
      <dsp:nvSpPr>
        <dsp:cNvPr id="0" name=""/>
        <dsp:cNvSpPr/>
      </dsp:nvSpPr>
      <dsp:spPr>
        <a:xfrm>
          <a:off x="0" y="3081677"/>
          <a:ext cx="1150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F60E4-A721-374B-BC25-83F45634B3F5}">
      <dsp:nvSpPr>
        <dsp:cNvPr id="0" name=""/>
        <dsp:cNvSpPr/>
      </dsp:nvSpPr>
      <dsp:spPr>
        <a:xfrm>
          <a:off x="0" y="3081677"/>
          <a:ext cx="11506200" cy="513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SE" sz="2400" kern="1200" dirty="0">
              <a:latin typeface="Arial Nova" panose="020B0504020202020204" pitchFamily="34" charset="0"/>
            </a:rPr>
            <a:t>70 år och äldre:	</a:t>
          </a:r>
          <a:r>
            <a:rPr lang="sv-SE" sz="2400" kern="1200" dirty="0">
              <a:latin typeface="Arial Nova" panose="020B0504020202020204" pitchFamily="34" charset="0"/>
            </a:rPr>
            <a:t>		1 424 medlemmar (56,3%)</a:t>
          </a:r>
          <a:endParaRPr lang="en-US" sz="1600" kern="1200" dirty="0">
            <a:latin typeface="Arial Nova" panose="020B0504020202020204" pitchFamily="34" charset="0"/>
          </a:endParaRPr>
        </a:p>
      </dsp:txBody>
      <dsp:txXfrm>
        <a:off x="0" y="3081677"/>
        <a:ext cx="11506200" cy="513518"/>
      </dsp:txXfrm>
    </dsp:sp>
    <dsp:sp modelId="{BFA026D7-23B6-9748-9496-D80F0BBC102B}">
      <dsp:nvSpPr>
        <dsp:cNvPr id="0" name=""/>
        <dsp:cNvSpPr/>
      </dsp:nvSpPr>
      <dsp:spPr>
        <a:xfrm>
          <a:off x="0" y="3595196"/>
          <a:ext cx="1150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6D6DC8-FD76-0743-AEAC-31BE8E917A99}">
      <dsp:nvSpPr>
        <dsp:cNvPr id="0" name=""/>
        <dsp:cNvSpPr/>
      </dsp:nvSpPr>
      <dsp:spPr>
        <a:xfrm>
          <a:off x="0" y="3595196"/>
          <a:ext cx="11506200" cy="513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latin typeface="Arial Nova" panose="020B0504020202020204" pitchFamily="34" charset="0"/>
            </a:rPr>
            <a:t>O</a:t>
          </a:r>
          <a:r>
            <a:rPr lang="en-SE" sz="1600" kern="1200" dirty="0">
              <a:latin typeface="Arial Nova" panose="020B0504020202020204" pitchFamily="34" charset="0"/>
            </a:rPr>
            <a:t>rapporterade	  					13 (0,5%)				Rotaract: 6</a:t>
          </a:r>
          <a:endParaRPr lang="en-US" sz="1600" kern="1200" dirty="0">
            <a:latin typeface="Arial Nova" panose="020B0504020202020204" pitchFamily="34" charset="0"/>
          </a:endParaRPr>
        </a:p>
      </dsp:txBody>
      <dsp:txXfrm>
        <a:off x="0" y="3595196"/>
        <a:ext cx="11506200" cy="513518"/>
      </dsp:txXfrm>
    </dsp:sp>
    <dsp:sp modelId="{C8DBC7FD-1748-504F-8539-A8033BF4C8B2}">
      <dsp:nvSpPr>
        <dsp:cNvPr id="0" name=""/>
        <dsp:cNvSpPr/>
      </dsp:nvSpPr>
      <dsp:spPr>
        <a:xfrm>
          <a:off x="0" y="4108715"/>
          <a:ext cx="1150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62CCF-E28B-5845-AB84-F4E3B7E9E31E}">
      <dsp:nvSpPr>
        <dsp:cNvPr id="0" name=""/>
        <dsp:cNvSpPr/>
      </dsp:nvSpPr>
      <dsp:spPr>
        <a:xfrm>
          <a:off x="0" y="4108715"/>
          <a:ext cx="11506200" cy="513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v-SE" sz="2400" b="1" kern="1200" dirty="0">
              <a:latin typeface="Arial Nova" panose="020B0504020202020204" pitchFamily="34" charset="0"/>
            </a:rPr>
            <a:t>78,8,% </a:t>
          </a:r>
          <a:r>
            <a:rPr lang="en-SE" sz="2400" b="1" kern="1200" dirty="0">
              <a:latin typeface="Arial Nova" panose="020B0504020202020204" pitchFamily="34" charset="0"/>
            </a:rPr>
            <a:t> 60 år eller äldre</a:t>
          </a:r>
          <a:endParaRPr lang="en-US" sz="2400" b="1" kern="1200" dirty="0">
            <a:latin typeface="Arial Nova" panose="020B0504020202020204" pitchFamily="34" charset="0"/>
          </a:endParaRPr>
        </a:p>
      </dsp:txBody>
      <dsp:txXfrm>
        <a:off x="0" y="4108715"/>
        <a:ext cx="11506200" cy="513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E6442-2258-334A-B67F-4F3C0B3A9753}">
      <dsp:nvSpPr>
        <dsp:cNvPr id="0" name=""/>
        <dsp:cNvSpPr/>
      </dsp:nvSpPr>
      <dsp:spPr>
        <a:xfrm>
          <a:off x="1140406" y="641040"/>
          <a:ext cx="2519998" cy="2519998"/>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GB" sz="6500" kern="1200" dirty="0">
            <a:solidFill>
              <a:schemeClr val="bg1"/>
            </a:solidFill>
          </a:endParaRPr>
        </a:p>
      </dsp:txBody>
      <dsp:txXfrm>
        <a:off x="1476406" y="1082039"/>
        <a:ext cx="1847998" cy="1133999"/>
      </dsp:txXfrm>
    </dsp:sp>
    <dsp:sp modelId="{5A95BF45-E7CE-A14D-B6A7-C9103C699800}">
      <dsp:nvSpPr>
        <dsp:cNvPr id="0" name=""/>
        <dsp:cNvSpPr/>
      </dsp:nvSpPr>
      <dsp:spPr>
        <a:xfrm>
          <a:off x="7490014" y="596979"/>
          <a:ext cx="2519998" cy="2519998"/>
        </a:xfrm>
        <a:prstGeom prst="ellipse">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t="100000" r="100000"/>
          </a:path>
          <a:tileRect l="-100000" b="-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GB" sz="6500" kern="1200" dirty="0">
            <a:solidFill>
              <a:schemeClr val="bg1"/>
            </a:solidFill>
          </a:endParaRPr>
        </a:p>
      </dsp:txBody>
      <dsp:txXfrm>
        <a:off x="8260713" y="1247978"/>
        <a:ext cx="1511999" cy="1385999"/>
      </dsp:txXfrm>
    </dsp:sp>
    <dsp:sp modelId="{782FC8A8-0F02-9A47-A272-E26C3A75CF4D}">
      <dsp:nvSpPr>
        <dsp:cNvPr id="0" name=""/>
        <dsp:cNvSpPr/>
      </dsp:nvSpPr>
      <dsp:spPr>
        <a:xfrm>
          <a:off x="4247225" y="580944"/>
          <a:ext cx="2519998" cy="2519998"/>
        </a:xfrm>
        <a:prstGeom prst="ellipse">
          <a:avLst/>
        </a:prstGeom>
        <a:solidFill>
          <a:srgbClr val="D918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GB" sz="6500" kern="1200" dirty="0">
            <a:solidFill>
              <a:schemeClr val="bg1"/>
            </a:solidFill>
          </a:endParaRPr>
        </a:p>
      </dsp:txBody>
      <dsp:txXfrm>
        <a:off x="4484525" y="1231943"/>
        <a:ext cx="1511999" cy="1385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80511-8E9F-F240-9389-CC40375F4EF9}">
      <dsp:nvSpPr>
        <dsp:cNvPr id="0" name=""/>
        <dsp:cNvSpPr/>
      </dsp:nvSpPr>
      <dsp:spPr>
        <a:xfrm>
          <a:off x="0" y="0"/>
          <a:ext cx="11386745" cy="770901"/>
        </a:xfrm>
        <a:prstGeom prst="roundRect">
          <a:avLst/>
        </a:prstGeom>
        <a:solidFill>
          <a:srgbClr val="7D0D6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v-SE" sz="2200" kern="1200" noProof="0" dirty="0">
              <a:latin typeface="Arial Nova" panose="020B0504020202020204" pitchFamily="34" charset="0"/>
            </a:rPr>
            <a:t>Engagerar sina medlemmar genom att </a:t>
          </a:r>
        </a:p>
      </dsp:txBody>
      <dsp:txXfrm>
        <a:off x="37632" y="37632"/>
        <a:ext cx="11311481" cy="695637"/>
      </dsp:txXfrm>
    </dsp:sp>
    <dsp:sp modelId="{C324B12D-E363-D84A-A612-D8CC1809E4EC}">
      <dsp:nvSpPr>
        <dsp:cNvPr id="0" name=""/>
        <dsp:cNvSpPr/>
      </dsp:nvSpPr>
      <dsp:spPr>
        <a:xfrm>
          <a:off x="0" y="773678"/>
          <a:ext cx="11546222" cy="3823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9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sv-SE" sz="2200" kern="1200" noProof="0" dirty="0">
              <a:latin typeface="Arial Nova" panose="020B0504020202020204" pitchFamily="34" charset="0"/>
            </a:rPr>
            <a:t>genomföra meningsfulla projekt </a:t>
          </a:r>
        </a:p>
        <a:p>
          <a:pPr marL="228600" lvl="1" indent="-228600" algn="l" defTabSz="977900">
            <a:lnSpc>
              <a:spcPct val="90000"/>
            </a:lnSpc>
            <a:spcBef>
              <a:spcPct val="0"/>
            </a:spcBef>
            <a:spcAft>
              <a:spcPct val="20000"/>
            </a:spcAft>
            <a:buChar char="•"/>
          </a:pPr>
          <a:r>
            <a:rPr lang="sv-SE" sz="2200" kern="1200" noProof="0" dirty="0">
              <a:latin typeface="Arial Nova" panose="020B0504020202020204" pitchFamily="34" charset="0"/>
            </a:rPr>
            <a:t>sociala aktiviteter för att stärka gemenskapen</a:t>
          </a:r>
        </a:p>
        <a:p>
          <a:pPr marL="228600" lvl="1" indent="-228600" algn="l" defTabSz="977900">
            <a:lnSpc>
              <a:spcPct val="90000"/>
            </a:lnSpc>
            <a:spcBef>
              <a:spcPct val="0"/>
            </a:spcBef>
            <a:spcAft>
              <a:spcPct val="20000"/>
            </a:spcAft>
            <a:buChar char="•"/>
          </a:pPr>
          <a:r>
            <a:rPr lang="sv-SE" sz="2200" kern="1200" noProof="0" dirty="0">
              <a:latin typeface="Arial Nova" panose="020B0504020202020204" pitchFamily="34" charset="0"/>
            </a:rPr>
            <a:t>familjemedlemmar och andra involveras i klubbens projekt och aktiviteter</a:t>
          </a:r>
        </a:p>
        <a:p>
          <a:pPr marL="228600" lvl="1" indent="-228600" algn="l" defTabSz="977900">
            <a:lnSpc>
              <a:spcPct val="90000"/>
            </a:lnSpc>
            <a:spcBef>
              <a:spcPct val="0"/>
            </a:spcBef>
            <a:spcAft>
              <a:spcPct val="20000"/>
            </a:spcAft>
            <a:buChar char="•"/>
          </a:pPr>
          <a:r>
            <a:rPr lang="sv-SE" sz="2200" kern="1200" noProof="0" dirty="0">
              <a:latin typeface="Arial Nova" panose="020B0504020202020204" pitchFamily="34" charset="0"/>
            </a:rPr>
            <a:t>visar att de är ett komplement till familj, yrkesliv och annat som konkurrerar om rotarianernas tid</a:t>
          </a:r>
        </a:p>
        <a:p>
          <a:pPr marL="228600" lvl="1" indent="-228600" algn="l" defTabSz="977900">
            <a:lnSpc>
              <a:spcPct val="90000"/>
            </a:lnSpc>
            <a:spcBef>
              <a:spcPct val="0"/>
            </a:spcBef>
            <a:spcAft>
              <a:spcPct val="20000"/>
            </a:spcAft>
            <a:buChar char="•"/>
          </a:pPr>
          <a:r>
            <a:rPr lang="sv-SE" sz="2200" kern="1200" noProof="0" dirty="0">
              <a:latin typeface="Arial Nova" panose="020B0504020202020204" pitchFamily="34" charset="0"/>
            </a:rPr>
            <a:t>prova nya idéer och ge utrymme till förändringar av klubben</a:t>
          </a:r>
        </a:p>
        <a:p>
          <a:pPr marL="228600" lvl="1" indent="-228600" algn="l" defTabSz="977900">
            <a:lnSpc>
              <a:spcPct val="90000"/>
            </a:lnSpc>
            <a:spcBef>
              <a:spcPct val="0"/>
            </a:spcBef>
            <a:spcAft>
              <a:spcPct val="20000"/>
            </a:spcAft>
            <a:buChar char="•"/>
          </a:pPr>
          <a:r>
            <a:rPr lang="sv-SE" sz="2200" kern="1200" noProof="0" dirty="0">
              <a:latin typeface="Arial Nova" panose="020B0504020202020204" pitchFamily="34" charset="0"/>
            </a:rPr>
            <a:t>fokusera på engagemang </a:t>
          </a:r>
        </a:p>
        <a:p>
          <a:pPr marL="228600" lvl="1" indent="-228600" algn="l" defTabSz="977900">
            <a:lnSpc>
              <a:spcPct val="90000"/>
            </a:lnSpc>
            <a:spcBef>
              <a:spcPct val="0"/>
            </a:spcBef>
            <a:spcAft>
              <a:spcPct val="20000"/>
            </a:spcAft>
            <a:buChar char="•"/>
          </a:pPr>
          <a:r>
            <a:rPr lang="sv-SE" sz="2200" kern="1200" noProof="0" dirty="0">
              <a:latin typeface="Arial Nova" panose="020B0504020202020204" pitchFamily="34" charset="0"/>
            </a:rPr>
            <a:t>klubbens och distriktets bild utåt är ett attraktivt fönster för att engagera och attrahera medlemmar</a:t>
          </a:r>
          <a:r>
            <a:rPr lang="sv-SE" sz="2200" kern="1200" noProof="0" dirty="0"/>
            <a:t>. </a:t>
          </a:r>
          <a:endParaRPr lang="sv-SE" sz="2200" kern="1200" noProof="0" dirty="0">
            <a:latin typeface="Arial Nova" panose="020B0504020202020204" pitchFamily="34" charset="0"/>
          </a:endParaRPr>
        </a:p>
        <a:p>
          <a:pPr marL="285750" lvl="1" indent="-285750" algn="l" defTabSz="1600200">
            <a:lnSpc>
              <a:spcPct val="90000"/>
            </a:lnSpc>
            <a:spcBef>
              <a:spcPct val="0"/>
            </a:spcBef>
            <a:spcAft>
              <a:spcPct val="20000"/>
            </a:spcAft>
            <a:buChar char="•"/>
          </a:pPr>
          <a:endParaRPr lang="sv-SE" sz="3600" kern="1200" noProof="0" dirty="0"/>
        </a:p>
        <a:p>
          <a:pPr marL="228600" lvl="1" indent="-228600" algn="l" defTabSz="977900">
            <a:lnSpc>
              <a:spcPct val="90000"/>
            </a:lnSpc>
            <a:spcBef>
              <a:spcPct val="0"/>
            </a:spcBef>
            <a:spcAft>
              <a:spcPct val="20000"/>
            </a:spcAft>
            <a:buChar char="•"/>
          </a:pPr>
          <a:endParaRPr lang="sv-SE" sz="2200" kern="1200" noProof="0" dirty="0">
            <a:latin typeface="Arial Nova" panose="020B0504020202020204" pitchFamily="34" charset="0"/>
          </a:endParaRPr>
        </a:p>
      </dsp:txBody>
      <dsp:txXfrm>
        <a:off x="0" y="773678"/>
        <a:ext cx="11546222" cy="38239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75FF0-D6C5-2949-886F-C7E010DCE7B5}" type="datetimeFigureOut">
              <a:rPr lang="en-SE" smtClean="0"/>
              <a:t>2024-03-14</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6E004-8EEC-5D4C-81B6-327ACEAFDD7A}" type="slidenum">
              <a:rPr lang="en-SE" smtClean="0"/>
              <a:t>‹#›</a:t>
            </a:fld>
            <a:endParaRPr lang="en-SE"/>
          </a:p>
        </p:txBody>
      </p:sp>
    </p:spTree>
    <p:extLst>
      <p:ext uri="{BB962C8B-B14F-4D97-AF65-F5344CB8AC3E}">
        <p14:creationId xmlns:p14="http://schemas.microsoft.com/office/powerpoint/2010/main" val="272875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err="1"/>
              <a:t>Farmor</a:t>
            </a:r>
            <a:r>
              <a:rPr lang="en-GB" dirty="0"/>
              <a:t>, </a:t>
            </a:r>
            <a:r>
              <a:rPr lang="en-GB" dirty="0" err="1"/>
              <a:t>pussel</a:t>
            </a:r>
            <a:r>
              <a:rPr lang="en-GB" dirty="0"/>
              <a:t>, ramen Rotary International, </a:t>
            </a:r>
            <a:r>
              <a:rPr lang="en-GB" dirty="0" err="1"/>
              <a:t>våra</a:t>
            </a:r>
            <a:r>
              <a:rPr lang="en-GB" dirty="0"/>
              <a:t> </a:t>
            </a:r>
            <a:r>
              <a:rPr lang="en-GB" dirty="0" err="1"/>
              <a:t>värdeord</a:t>
            </a:r>
            <a:r>
              <a:rPr lang="en-GB" dirty="0"/>
              <a:t> Fellowship, Diversity, Integrity, Service </a:t>
            </a:r>
            <a:r>
              <a:rPr lang="en-GB" dirty="0" err="1"/>
              <a:t>och</a:t>
            </a:r>
            <a:r>
              <a:rPr lang="en-GB" dirty="0"/>
              <a:t> Leadership </a:t>
            </a:r>
            <a:r>
              <a:rPr lang="en-GB" dirty="0" err="1"/>
              <a:t>och</a:t>
            </a:r>
            <a:r>
              <a:rPr lang="en-GB" dirty="0"/>
              <a:t> </a:t>
            </a:r>
            <a:r>
              <a:rPr lang="en-GB" dirty="0" err="1"/>
              <a:t>vårt</a:t>
            </a:r>
            <a:r>
              <a:rPr lang="en-GB" dirty="0"/>
              <a:t> </a:t>
            </a:r>
            <a:r>
              <a:rPr lang="en-GB" dirty="0" err="1"/>
              <a:t>måtto</a:t>
            </a:r>
            <a:r>
              <a:rPr lang="en-GB" dirty="0"/>
              <a:t> Service above Self.</a:t>
            </a:r>
          </a:p>
          <a:p>
            <a:endParaRPr lang="en-GB" dirty="0"/>
          </a:p>
          <a:p>
            <a:r>
              <a:rPr lang="en-GB" dirty="0" err="1"/>
              <a:t>Motivet</a:t>
            </a:r>
            <a:r>
              <a:rPr lang="en-GB" dirty="0"/>
              <a:t> - </a:t>
            </a:r>
            <a:r>
              <a:rPr lang="en-GB" dirty="0" err="1"/>
              <a:t>innanmätet</a:t>
            </a:r>
            <a:r>
              <a:rPr lang="en-GB" dirty="0"/>
              <a:t> </a:t>
            </a:r>
            <a:r>
              <a:rPr lang="en-GB" dirty="0" err="1"/>
              <a:t>är</a:t>
            </a:r>
            <a:r>
              <a:rPr lang="en-GB" dirty="0"/>
              <a:t> vi - </a:t>
            </a:r>
            <a:r>
              <a:rPr lang="en-GB" dirty="0" err="1"/>
              <a:t>medlemmarna</a:t>
            </a:r>
            <a:r>
              <a:rPr lang="en-GB" dirty="0"/>
              <a:t> - </a:t>
            </a:r>
            <a:r>
              <a:rPr lang="en-GB" dirty="0" err="1"/>
              <a:t>vårt</a:t>
            </a:r>
            <a:r>
              <a:rPr lang="en-GB" dirty="0"/>
              <a:t> </a:t>
            </a:r>
            <a:r>
              <a:rPr lang="en-GB" dirty="0" err="1"/>
              <a:t>yrkesnätverk</a:t>
            </a:r>
            <a:r>
              <a:rPr lang="en-GB" dirty="0"/>
              <a:t> </a:t>
            </a:r>
            <a:r>
              <a:rPr lang="en-GB" dirty="0" err="1"/>
              <a:t>som</a:t>
            </a:r>
            <a:r>
              <a:rPr lang="en-GB" dirty="0"/>
              <a:t> </a:t>
            </a:r>
            <a:r>
              <a:rPr lang="en-GB" dirty="0" err="1"/>
              <a:t>genom</a:t>
            </a:r>
            <a:r>
              <a:rPr lang="en-GB" dirty="0"/>
              <a:t> </a:t>
            </a:r>
            <a:r>
              <a:rPr lang="en-GB" dirty="0" err="1"/>
              <a:t>vår</a:t>
            </a:r>
            <a:r>
              <a:rPr lang="en-GB" dirty="0"/>
              <a:t> </a:t>
            </a:r>
            <a:r>
              <a:rPr lang="en-GB" dirty="0" err="1"/>
              <a:t>kunskap</a:t>
            </a:r>
            <a:r>
              <a:rPr lang="en-GB" dirty="0"/>
              <a:t> </a:t>
            </a:r>
            <a:r>
              <a:rPr lang="en-GB" dirty="0" err="1"/>
              <a:t>gör</a:t>
            </a:r>
            <a:r>
              <a:rPr lang="en-GB" dirty="0"/>
              <a:t> </a:t>
            </a:r>
            <a:r>
              <a:rPr lang="en-GB" dirty="0" err="1"/>
              <a:t>gott</a:t>
            </a:r>
            <a:r>
              <a:rPr lang="en-GB" dirty="0"/>
              <a:t> </a:t>
            </a:r>
            <a:r>
              <a:rPr lang="en-GB" dirty="0" err="1"/>
              <a:t>lokalt</a:t>
            </a:r>
            <a:r>
              <a:rPr lang="en-GB" dirty="0"/>
              <a:t> </a:t>
            </a:r>
            <a:r>
              <a:rPr lang="en-GB" dirty="0" err="1"/>
              <a:t>och</a:t>
            </a:r>
            <a:r>
              <a:rPr lang="en-GB" dirty="0"/>
              <a:t> </a:t>
            </a:r>
            <a:r>
              <a:rPr lang="en-GB" dirty="0" err="1"/>
              <a:t>globalt</a:t>
            </a:r>
            <a:r>
              <a:rPr lang="en-GB" dirty="0"/>
              <a:t>. </a:t>
            </a:r>
          </a:p>
          <a:p>
            <a:endParaRPr lang="en-GB" dirty="0"/>
          </a:p>
          <a:p>
            <a:r>
              <a:rPr lang="en-GB" dirty="0"/>
              <a:t>Ramen </a:t>
            </a:r>
            <a:r>
              <a:rPr lang="en-GB" dirty="0" err="1"/>
              <a:t>är</a:t>
            </a:r>
            <a:r>
              <a:rPr lang="en-GB" dirty="0"/>
              <a:t> </a:t>
            </a:r>
            <a:r>
              <a:rPr lang="en-GB" dirty="0" err="1"/>
              <a:t>också</a:t>
            </a:r>
            <a:r>
              <a:rPr lang="en-GB" dirty="0"/>
              <a:t> </a:t>
            </a:r>
            <a:r>
              <a:rPr lang="en-GB" dirty="0" err="1"/>
              <a:t>hur</a:t>
            </a:r>
            <a:r>
              <a:rPr lang="en-GB" dirty="0"/>
              <a:t> Rotary </a:t>
            </a:r>
            <a:r>
              <a:rPr lang="en-GB" dirty="0" err="1"/>
              <a:t>är</a:t>
            </a:r>
            <a:r>
              <a:rPr lang="en-GB" dirty="0"/>
              <a:t> </a:t>
            </a:r>
            <a:r>
              <a:rPr lang="en-GB" dirty="0" err="1"/>
              <a:t>organiserat</a:t>
            </a:r>
            <a:r>
              <a:rPr lang="en-GB" dirty="0"/>
              <a:t>, </a:t>
            </a:r>
            <a:r>
              <a:rPr lang="en-GB" dirty="0" err="1"/>
              <a:t>dvs</a:t>
            </a:r>
            <a:r>
              <a:rPr lang="en-GB" dirty="0"/>
              <a:t> </a:t>
            </a:r>
            <a:r>
              <a:rPr lang="en-GB" dirty="0" err="1"/>
              <a:t>medlems</a:t>
            </a:r>
            <a:r>
              <a:rPr lang="en-GB" dirty="0"/>
              <a:t>- </a:t>
            </a:r>
            <a:r>
              <a:rPr lang="en-GB" dirty="0" err="1"/>
              <a:t>och</a:t>
            </a:r>
            <a:r>
              <a:rPr lang="en-GB" dirty="0"/>
              <a:t> </a:t>
            </a:r>
            <a:r>
              <a:rPr lang="en-GB" dirty="0" err="1"/>
              <a:t>klubbformer</a:t>
            </a:r>
            <a:r>
              <a:rPr lang="en-GB" dirty="0"/>
              <a:t>. </a:t>
            </a:r>
            <a:r>
              <a:rPr lang="en-GB" dirty="0" err="1"/>
              <a:t>Som</a:t>
            </a:r>
            <a:r>
              <a:rPr lang="en-GB" dirty="0"/>
              <a:t> </a:t>
            </a:r>
            <a:r>
              <a:rPr lang="en-GB" dirty="0" err="1"/>
              <a:t>luckrats</a:t>
            </a:r>
            <a:r>
              <a:rPr lang="en-GB" dirty="0"/>
              <a:t> </a:t>
            </a:r>
            <a:r>
              <a:rPr lang="en-GB" dirty="0" err="1"/>
              <a:t>upp</a:t>
            </a:r>
            <a:r>
              <a:rPr lang="en-GB" dirty="0"/>
              <a:t> de </a:t>
            </a:r>
            <a:r>
              <a:rPr lang="en-GB" dirty="0" err="1"/>
              <a:t>senaste</a:t>
            </a:r>
            <a:r>
              <a:rPr lang="en-GB" dirty="0"/>
              <a:t> </a:t>
            </a:r>
            <a:r>
              <a:rPr lang="en-GB" dirty="0" err="1"/>
              <a:t>åren</a:t>
            </a:r>
            <a:r>
              <a:rPr lang="en-GB" dirty="0"/>
              <a:t> ...</a:t>
            </a:r>
          </a:p>
        </p:txBody>
      </p:sp>
      <p:sp>
        <p:nvSpPr>
          <p:cNvPr id="4" name="Platshållare för bildnummer 3"/>
          <p:cNvSpPr>
            <a:spLocks noGrp="1"/>
          </p:cNvSpPr>
          <p:nvPr>
            <p:ph type="sldNum" sz="quarter" idx="5"/>
          </p:nvPr>
        </p:nvSpPr>
        <p:spPr/>
        <p:txBody>
          <a:bodyPr/>
          <a:lstStyle/>
          <a:p>
            <a:fld id="{FD853D09-06B7-45F5-BAEB-673D30A686BF}" type="slidenum">
              <a:rPr lang="sv-SE" smtClean="0"/>
              <a:t>1</a:t>
            </a:fld>
            <a:endParaRPr lang="sv-SE"/>
          </a:p>
        </p:txBody>
      </p:sp>
    </p:spTree>
    <p:extLst>
      <p:ext uri="{BB962C8B-B14F-4D97-AF65-F5344CB8AC3E}">
        <p14:creationId xmlns:p14="http://schemas.microsoft.com/office/powerpoint/2010/main" val="3471583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5310A-554B-83DC-EFBE-1FF01A0EE6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B8FF590-5D78-FAC8-A037-C6B858A191E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7AE5887-0139-01F5-F2D8-19661ACCD8B8}"/>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54104CF-0E52-3A31-E163-2C268588EA9C}"/>
              </a:ext>
            </a:extLst>
          </p:cNvPr>
          <p:cNvSpPr>
            <a:spLocks noGrp="1"/>
          </p:cNvSpPr>
          <p:nvPr>
            <p:ph type="sldNum" sz="quarter" idx="5"/>
          </p:nvPr>
        </p:nvSpPr>
        <p:spPr/>
        <p:txBody>
          <a:bodyPr/>
          <a:lstStyle/>
          <a:p>
            <a:fld id="{DB827055-821E-4F6B-AAA9-2685E1493D9C}" type="slidenum">
              <a:rPr lang="en-US" smtClean="0"/>
              <a:t>10</a:t>
            </a:fld>
            <a:endParaRPr lang="en-US"/>
          </a:p>
        </p:txBody>
      </p:sp>
    </p:spTree>
    <p:extLst>
      <p:ext uri="{BB962C8B-B14F-4D97-AF65-F5344CB8AC3E}">
        <p14:creationId xmlns:p14="http://schemas.microsoft.com/office/powerpoint/2010/main" val="270620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en-SE" dirty="0"/>
              <a:t>Rotarianer effektiva problemlösare. MÅL: utrota polio, utnyttja framtidsmöjligheter, fokusera program och erbjudanden, förbättra förmåga att uppnå och mäta effekter av vårt arbete. KLUBBens bidrag: utveckla strategi, samhällsbedömning, fokus, fira långsiktigt arbete.</a:t>
            </a:r>
          </a:p>
          <a:p>
            <a:pPr marL="228600" indent="-228600">
              <a:buAutoNum type="arabicPeriod"/>
            </a:pPr>
            <a:r>
              <a:rPr lang="en-SE" dirty="0"/>
              <a:t>Rotarianer aktiverar och inspirerar varandra. MÅL: växa, få fler typer av medlemmar, skapa nya vägar för medlemskap, mer öppet och attraktivt, öka medvetenhet om genomslagskraft och varumärke. KLUBBens bidrag: sätt mål, använd Rotarys medlemsverktyg, berätta varför du är Rotarian och hur din klubb gör skillnad, starta nya klubbar.</a:t>
            </a:r>
          </a:p>
          <a:p>
            <a:pPr marL="228600" indent="-228600">
              <a:buAutoNum type="arabicPeriod"/>
            </a:pPr>
            <a:r>
              <a:rPr lang="en-SE" dirty="0"/>
              <a:t>Rotarianer strävar efter att förstå andras behov. MÅL: stödja klubbarna att få mer engagerade medlemmar, erbjuda nya möjligheter till personliga och professionella kontakter, tillhandahålla ledar -och kompetensutveckling. KLUBBens bidrag: fokusera inte endast på nya medlemmar, potentiella medlemmar med nya idéer och tankar, fråga medlemmarna vad de vill ha.</a:t>
            </a:r>
          </a:p>
          <a:p>
            <a:pPr marL="228600" indent="-228600">
              <a:buAutoNum type="arabicPeriod"/>
            </a:pPr>
            <a:r>
              <a:rPr lang="en-SE" dirty="0"/>
              <a:t>Rotarianer är uppfinningsrika och uthålliga. MÅL: bygga kultur av forskning och nytänk, villighet att ta risker, förenkla styrning, struktur och processer, främja olika perspektiv gällande beslutsfattande. KLUBBens bidrag: idémöten och workshops, avsätt medel till idéfond, granska och effektivisera roller och processer, upprätta en kontinuitetsplan.</a:t>
            </a:r>
          </a:p>
          <a:p>
            <a:endParaRPr lang="en-GB" dirty="0"/>
          </a:p>
        </p:txBody>
      </p:sp>
      <p:sp>
        <p:nvSpPr>
          <p:cNvPr id="4" name="Platshållare för bildnummer 3"/>
          <p:cNvSpPr>
            <a:spLocks noGrp="1"/>
          </p:cNvSpPr>
          <p:nvPr>
            <p:ph type="sldNum" sz="quarter" idx="5"/>
          </p:nvPr>
        </p:nvSpPr>
        <p:spPr/>
        <p:txBody>
          <a:bodyPr/>
          <a:lstStyle/>
          <a:p>
            <a:fld id="{1DA6E004-8EEC-5D4C-81B6-327ACEAFDD7A}" type="slidenum">
              <a:rPr lang="en-SE" smtClean="0"/>
              <a:t>12</a:t>
            </a:fld>
            <a:endParaRPr lang="en-SE"/>
          </a:p>
        </p:txBody>
      </p:sp>
    </p:spTree>
    <p:extLst>
      <p:ext uri="{BB962C8B-B14F-4D97-AF65-F5344CB8AC3E}">
        <p14:creationId xmlns:p14="http://schemas.microsoft.com/office/powerpoint/2010/main" val="300794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D9138-8F92-704A-2A44-5AE70E1EA4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6B10691-153E-B8DB-EF3E-81A8081C589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3DFEDD2-BDF9-0908-603C-5774CFB6FD7A}"/>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DC8E3369-8FC4-7F17-35C5-5E9D2E8A60C0}"/>
              </a:ext>
            </a:extLst>
          </p:cNvPr>
          <p:cNvSpPr>
            <a:spLocks noGrp="1"/>
          </p:cNvSpPr>
          <p:nvPr>
            <p:ph type="sldNum" sz="quarter" idx="5"/>
          </p:nvPr>
        </p:nvSpPr>
        <p:spPr/>
        <p:txBody>
          <a:bodyPr/>
          <a:lstStyle/>
          <a:p>
            <a:fld id="{DB827055-821E-4F6B-AAA9-2685E1493D9C}" type="slidenum">
              <a:rPr lang="en-US" smtClean="0"/>
              <a:t>17</a:t>
            </a:fld>
            <a:endParaRPr lang="en-US"/>
          </a:p>
        </p:txBody>
      </p:sp>
    </p:spTree>
    <p:extLst>
      <p:ext uri="{BB962C8B-B14F-4D97-AF65-F5344CB8AC3E}">
        <p14:creationId xmlns:p14="http://schemas.microsoft.com/office/powerpoint/2010/main" val="3391671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600"/>
              </a:spcAft>
            </a:pPr>
            <a:r>
              <a:rPr lang="en-US" dirty="0" err="1">
                <a:solidFill>
                  <a:schemeClr val="tx1"/>
                </a:solidFill>
              </a:rPr>
              <a:t>Klubben</a:t>
            </a:r>
            <a:r>
              <a:rPr lang="en-US" dirty="0">
                <a:solidFill>
                  <a:schemeClr val="tx1"/>
                </a:solidFill>
              </a:rPr>
              <a:t> </a:t>
            </a:r>
            <a:r>
              <a:rPr lang="en-US" dirty="0" err="1">
                <a:solidFill>
                  <a:schemeClr val="tx1"/>
                </a:solidFill>
              </a:rPr>
              <a:t>och</a:t>
            </a:r>
            <a:r>
              <a:rPr lang="en-US" dirty="0">
                <a:solidFill>
                  <a:schemeClr val="tx1"/>
                </a:solidFill>
              </a:rPr>
              <a:t> </a:t>
            </a:r>
            <a:r>
              <a:rPr lang="en-US" dirty="0" err="1">
                <a:solidFill>
                  <a:schemeClr val="tx1"/>
                </a:solidFill>
              </a:rPr>
              <a:t>dess</a:t>
            </a:r>
            <a:r>
              <a:rPr lang="en-US" dirty="0">
                <a:solidFill>
                  <a:schemeClr val="tx1"/>
                </a:solidFill>
              </a:rPr>
              <a:t> </a:t>
            </a:r>
            <a:r>
              <a:rPr lang="en-US" dirty="0" err="1">
                <a:solidFill>
                  <a:schemeClr val="tx1"/>
                </a:solidFill>
              </a:rPr>
              <a:t>aktiviteter</a:t>
            </a:r>
            <a:r>
              <a:rPr lang="en-US" dirty="0">
                <a:solidFill>
                  <a:schemeClr val="tx1"/>
                </a:solidFill>
              </a:rPr>
              <a:t> </a:t>
            </a:r>
            <a:r>
              <a:rPr lang="en-US" dirty="0" err="1">
                <a:solidFill>
                  <a:schemeClr val="tx1"/>
                </a:solidFill>
              </a:rPr>
              <a:t>anpassas</a:t>
            </a:r>
            <a:r>
              <a:rPr lang="en-US" dirty="0">
                <a:solidFill>
                  <a:schemeClr val="tx1"/>
                </a:solidFill>
              </a:rPr>
              <a:t> till </a:t>
            </a:r>
            <a:r>
              <a:rPr lang="en-US" dirty="0" err="1">
                <a:solidFill>
                  <a:schemeClr val="tx1"/>
                </a:solidFill>
              </a:rPr>
              <a:t>dagens</a:t>
            </a:r>
            <a:r>
              <a:rPr lang="en-US" dirty="0">
                <a:solidFill>
                  <a:schemeClr val="tx1"/>
                </a:solidFill>
              </a:rPr>
              <a:t> </a:t>
            </a:r>
            <a:r>
              <a:rPr lang="en-US" dirty="0" err="1">
                <a:solidFill>
                  <a:schemeClr val="tx1"/>
                </a:solidFill>
              </a:rPr>
              <a:t>samhälle</a:t>
            </a:r>
            <a:endParaRPr lang="en-US" dirty="0">
              <a:solidFill>
                <a:schemeClr val="tx1"/>
              </a:solidFill>
            </a:endParaRPr>
          </a:p>
          <a:p>
            <a:pPr>
              <a:spcBef>
                <a:spcPts val="1200"/>
              </a:spcBef>
              <a:spcAft>
                <a:spcPts val="600"/>
              </a:spcAft>
            </a:pPr>
            <a:r>
              <a:rPr lang="en-US" dirty="0" err="1">
                <a:solidFill>
                  <a:schemeClr val="tx1"/>
                </a:solidFill>
              </a:rPr>
              <a:t>Unga</a:t>
            </a:r>
            <a:r>
              <a:rPr lang="en-US" dirty="0">
                <a:solidFill>
                  <a:schemeClr val="tx1"/>
                </a:solidFill>
              </a:rPr>
              <a:t> </a:t>
            </a:r>
            <a:r>
              <a:rPr lang="en-US" dirty="0" err="1">
                <a:solidFill>
                  <a:schemeClr val="tx1"/>
                </a:solidFill>
              </a:rPr>
              <a:t>yrkesverksamma</a:t>
            </a:r>
            <a:r>
              <a:rPr lang="en-US" dirty="0">
                <a:solidFill>
                  <a:schemeClr val="tx1"/>
                </a:solidFill>
              </a:rPr>
              <a:t> </a:t>
            </a:r>
            <a:r>
              <a:rPr lang="en-US" dirty="0" err="1">
                <a:solidFill>
                  <a:schemeClr val="tx1"/>
                </a:solidFill>
              </a:rPr>
              <a:t>kan</a:t>
            </a:r>
            <a:r>
              <a:rPr lang="en-US" dirty="0">
                <a:solidFill>
                  <a:schemeClr val="tx1"/>
                </a:solidFill>
              </a:rPr>
              <a:t> </a:t>
            </a:r>
            <a:r>
              <a:rPr lang="en-US" dirty="0" err="1">
                <a:solidFill>
                  <a:schemeClr val="tx1"/>
                </a:solidFill>
              </a:rPr>
              <a:t>vara</a:t>
            </a:r>
            <a:r>
              <a:rPr lang="en-US" dirty="0">
                <a:solidFill>
                  <a:schemeClr val="tx1"/>
                </a:solidFill>
              </a:rPr>
              <a:t> </a:t>
            </a:r>
            <a:r>
              <a:rPr lang="en-US" dirty="0" err="1">
                <a:solidFill>
                  <a:schemeClr val="tx1"/>
                </a:solidFill>
              </a:rPr>
              <a:t>medlem</a:t>
            </a:r>
            <a:r>
              <a:rPr lang="en-US" dirty="0">
                <a:solidFill>
                  <a:schemeClr val="tx1"/>
                </a:solidFill>
              </a:rPr>
              <a:t> I </a:t>
            </a:r>
            <a:r>
              <a:rPr lang="en-US" dirty="0" err="1">
                <a:solidFill>
                  <a:schemeClr val="tx1"/>
                </a:solidFill>
              </a:rPr>
              <a:t>både</a:t>
            </a:r>
            <a:r>
              <a:rPr lang="en-US" dirty="0">
                <a:solidFill>
                  <a:schemeClr val="tx1"/>
                </a:solidFill>
              </a:rPr>
              <a:t> </a:t>
            </a:r>
            <a:r>
              <a:rPr lang="en-US" dirty="0" err="1">
                <a:solidFill>
                  <a:schemeClr val="tx1"/>
                </a:solidFill>
              </a:rPr>
              <a:t>en</a:t>
            </a:r>
            <a:r>
              <a:rPr lang="en-US" dirty="0">
                <a:solidFill>
                  <a:schemeClr val="tx1"/>
                </a:solidFill>
              </a:rPr>
              <a:t> </a:t>
            </a:r>
            <a:r>
              <a:rPr lang="en-US" dirty="0" err="1">
                <a:solidFill>
                  <a:schemeClr val="tx1"/>
                </a:solidFill>
              </a:rPr>
              <a:t>Rotaractklubb</a:t>
            </a:r>
            <a:r>
              <a:rPr lang="en-US" dirty="0">
                <a:solidFill>
                  <a:schemeClr val="tx1"/>
                </a:solidFill>
              </a:rPr>
              <a:t> </a:t>
            </a:r>
            <a:r>
              <a:rPr lang="en-US" dirty="0" err="1">
                <a:solidFill>
                  <a:schemeClr val="tx1"/>
                </a:solidFill>
              </a:rPr>
              <a:t>och</a:t>
            </a:r>
            <a:r>
              <a:rPr lang="en-US" dirty="0">
                <a:solidFill>
                  <a:schemeClr val="tx1"/>
                </a:solidFill>
              </a:rPr>
              <a:t> </a:t>
            </a:r>
            <a:r>
              <a:rPr lang="en-US" dirty="0" err="1">
                <a:solidFill>
                  <a:schemeClr val="tx1"/>
                </a:solidFill>
              </a:rPr>
              <a:t>en</a:t>
            </a:r>
            <a:r>
              <a:rPr lang="en-US" dirty="0">
                <a:solidFill>
                  <a:schemeClr val="tx1"/>
                </a:solidFill>
              </a:rPr>
              <a:t> </a:t>
            </a:r>
            <a:r>
              <a:rPr lang="en-US" dirty="0" err="1">
                <a:solidFill>
                  <a:schemeClr val="tx1"/>
                </a:solidFill>
              </a:rPr>
              <a:t>Rotaryklubb</a:t>
            </a:r>
            <a:endParaRPr lang="en-US" dirty="0">
              <a:solidFill>
                <a:schemeClr val="tx1"/>
              </a:solidFill>
            </a:endParaRPr>
          </a:p>
          <a:p>
            <a:pPr>
              <a:spcBef>
                <a:spcPts val="1200"/>
              </a:spcBef>
              <a:spcAft>
                <a:spcPts val="600"/>
              </a:spcAft>
            </a:pPr>
            <a:r>
              <a:rPr lang="en-US" dirty="0">
                <a:solidFill>
                  <a:schemeClr val="tx1"/>
                </a:solidFill>
              </a:rPr>
              <a:t>Vid </a:t>
            </a:r>
            <a:r>
              <a:rPr lang="en-US" dirty="0" err="1">
                <a:solidFill>
                  <a:schemeClr val="tx1"/>
                </a:solidFill>
              </a:rPr>
              <a:t>planering</a:t>
            </a:r>
            <a:r>
              <a:rPr lang="en-US" dirty="0">
                <a:solidFill>
                  <a:schemeClr val="tx1"/>
                </a:solidFill>
              </a:rPr>
              <a:t> av </a:t>
            </a:r>
            <a:r>
              <a:rPr lang="en-US" dirty="0" err="1">
                <a:solidFill>
                  <a:schemeClr val="tx1"/>
                </a:solidFill>
              </a:rPr>
              <a:t>möten</a:t>
            </a:r>
            <a:r>
              <a:rPr lang="en-US" dirty="0">
                <a:solidFill>
                  <a:schemeClr val="tx1"/>
                </a:solidFill>
              </a:rPr>
              <a:t> </a:t>
            </a:r>
            <a:r>
              <a:rPr lang="en-US" dirty="0" err="1">
                <a:solidFill>
                  <a:schemeClr val="tx1"/>
                </a:solidFill>
              </a:rPr>
              <a:t>och</a:t>
            </a:r>
            <a:r>
              <a:rPr lang="en-US" dirty="0">
                <a:solidFill>
                  <a:schemeClr val="tx1"/>
                </a:solidFill>
              </a:rPr>
              <a:t> </a:t>
            </a:r>
            <a:r>
              <a:rPr lang="en-US" dirty="0" err="1">
                <a:solidFill>
                  <a:schemeClr val="tx1"/>
                </a:solidFill>
              </a:rPr>
              <a:t>aktiviteter</a:t>
            </a:r>
            <a:r>
              <a:rPr lang="en-US" dirty="0">
                <a:solidFill>
                  <a:schemeClr val="tx1"/>
                </a:solidFill>
              </a:rPr>
              <a:t> – ta </a:t>
            </a:r>
            <a:r>
              <a:rPr lang="en-US" dirty="0" err="1">
                <a:solidFill>
                  <a:schemeClr val="tx1"/>
                </a:solidFill>
              </a:rPr>
              <a:t>hänsyn</a:t>
            </a:r>
            <a:r>
              <a:rPr lang="en-US" dirty="0">
                <a:solidFill>
                  <a:schemeClr val="tx1"/>
                </a:solidFill>
              </a:rPr>
              <a:t> till </a:t>
            </a:r>
            <a:r>
              <a:rPr lang="en-US" dirty="0" err="1">
                <a:solidFill>
                  <a:schemeClr val="tx1"/>
                </a:solidFill>
              </a:rPr>
              <a:t>alla</a:t>
            </a:r>
            <a:r>
              <a:rPr lang="en-US" dirty="0">
                <a:solidFill>
                  <a:schemeClr val="tx1"/>
                </a:solidFill>
              </a:rPr>
              <a:t> </a:t>
            </a:r>
            <a:r>
              <a:rPr lang="en-US" dirty="0" err="1">
                <a:solidFill>
                  <a:schemeClr val="tx1"/>
                </a:solidFill>
              </a:rPr>
              <a:t>medlemmars</a:t>
            </a:r>
            <a:r>
              <a:rPr lang="en-US" dirty="0">
                <a:solidFill>
                  <a:schemeClr val="tx1"/>
                </a:solidFill>
              </a:rPr>
              <a:t> </a:t>
            </a:r>
            <a:r>
              <a:rPr lang="en-US" dirty="0" err="1">
                <a:solidFill>
                  <a:schemeClr val="tx1"/>
                </a:solidFill>
              </a:rPr>
              <a:t>möjlighet</a:t>
            </a:r>
            <a:r>
              <a:rPr lang="en-US" dirty="0">
                <a:solidFill>
                  <a:schemeClr val="tx1"/>
                </a:solidFill>
              </a:rPr>
              <a:t> </a:t>
            </a:r>
            <a:r>
              <a:rPr lang="en-US" dirty="0" err="1">
                <a:solidFill>
                  <a:schemeClr val="tx1"/>
                </a:solidFill>
              </a:rPr>
              <a:t>att</a:t>
            </a:r>
            <a:r>
              <a:rPr lang="en-US" dirty="0">
                <a:solidFill>
                  <a:schemeClr val="tx1"/>
                </a:solidFill>
              </a:rPr>
              <a:t> delta</a:t>
            </a:r>
          </a:p>
          <a:p>
            <a:pPr>
              <a:spcBef>
                <a:spcPts val="1200"/>
              </a:spcBef>
              <a:spcAft>
                <a:spcPts val="600"/>
              </a:spcAft>
            </a:pPr>
            <a:r>
              <a:rPr lang="en-US" dirty="0">
                <a:solidFill>
                  <a:schemeClr val="tx1"/>
                </a:solidFill>
              </a:rPr>
              <a:t>Rotary ska </a:t>
            </a:r>
            <a:r>
              <a:rPr lang="en-US" dirty="0" err="1">
                <a:solidFill>
                  <a:schemeClr val="tx1"/>
                </a:solidFill>
              </a:rPr>
              <a:t>vara</a:t>
            </a:r>
            <a:r>
              <a:rPr lang="en-US" dirty="0">
                <a:solidFill>
                  <a:schemeClr val="tx1"/>
                </a:solidFill>
              </a:rPr>
              <a:t> </a:t>
            </a:r>
            <a:r>
              <a:rPr lang="en-US" dirty="0" err="1">
                <a:solidFill>
                  <a:schemeClr val="tx1"/>
                </a:solidFill>
              </a:rPr>
              <a:t>ett</a:t>
            </a:r>
            <a:r>
              <a:rPr lang="en-US" dirty="0">
                <a:solidFill>
                  <a:schemeClr val="tx1"/>
                </a:solidFill>
              </a:rPr>
              <a:t> </a:t>
            </a:r>
            <a:r>
              <a:rPr lang="en-US" dirty="0" err="1">
                <a:solidFill>
                  <a:schemeClr val="tx1"/>
                </a:solidFill>
              </a:rPr>
              <a:t>komplement</a:t>
            </a:r>
            <a:r>
              <a:rPr lang="en-US" dirty="0">
                <a:solidFill>
                  <a:schemeClr val="tx1"/>
                </a:solidFill>
              </a:rPr>
              <a:t> till </a:t>
            </a:r>
            <a:r>
              <a:rPr lang="en-US" dirty="0" err="1">
                <a:solidFill>
                  <a:schemeClr val="tx1"/>
                </a:solidFill>
              </a:rPr>
              <a:t>familj</a:t>
            </a:r>
            <a:r>
              <a:rPr lang="en-US" dirty="0">
                <a:solidFill>
                  <a:schemeClr val="tx1"/>
                </a:solidFill>
              </a:rPr>
              <a:t> </a:t>
            </a:r>
            <a:r>
              <a:rPr lang="en-US" dirty="0" err="1">
                <a:solidFill>
                  <a:schemeClr val="tx1"/>
                </a:solidFill>
              </a:rPr>
              <a:t>och</a:t>
            </a:r>
            <a:r>
              <a:rPr lang="en-US" dirty="0">
                <a:solidFill>
                  <a:schemeClr val="tx1"/>
                </a:solidFill>
              </a:rPr>
              <a:t> </a:t>
            </a:r>
            <a:r>
              <a:rPr lang="en-US" dirty="0" err="1">
                <a:solidFill>
                  <a:schemeClr val="tx1"/>
                </a:solidFill>
              </a:rPr>
              <a:t>yrkesliv</a:t>
            </a:r>
            <a:r>
              <a:rPr lang="en-US" dirty="0">
                <a:solidFill>
                  <a:schemeClr val="tx1"/>
                </a:solidFill>
              </a:rPr>
              <a:t> – </a:t>
            </a:r>
            <a:r>
              <a:rPr lang="en-US" dirty="0" err="1">
                <a:solidFill>
                  <a:schemeClr val="tx1"/>
                </a:solidFill>
              </a:rPr>
              <a:t>inte</a:t>
            </a:r>
            <a:r>
              <a:rPr lang="en-US" dirty="0">
                <a:solidFill>
                  <a:schemeClr val="tx1"/>
                </a:solidFill>
              </a:rPr>
              <a:t> </a:t>
            </a:r>
            <a:r>
              <a:rPr lang="en-US" dirty="0" err="1">
                <a:solidFill>
                  <a:schemeClr val="tx1"/>
                </a:solidFill>
              </a:rPr>
              <a:t>en</a:t>
            </a:r>
            <a:r>
              <a:rPr lang="en-US" dirty="0">
                <a:solidFill>
                  <a:schemeClr val="tx1"/>
                </a:solidFill>
              </a:rPr>
              <a:t> </a:t>
            </a:r>
            <a:r>
              <a:rPr lang="en-US" dirty="0" err="1">
                <a:solidFill>
                  <a:schemeClr val="tx1"/>
                </a:solidFill>
              </a:rPr>
              <a:t>konkurrent</a:t>
            </a:r>
            <a:endParaRPr lang="en-US" dirty="0">
              <a:solidFill>
                <a:schemeClr val="tx1"/>
              </a:solidFill>
            </a:endParaRPr>
          </a:p>
          <a:p>
            <a:endParaRPr lang="en-SE" dirty="0"/>
          </a:p>
        </p:txBody>
      </p:sp>
      <p:sp>
        <p:nvSpPr>
          <p:cNvPr id="4" name="Slide Number Placeholder 3"/>
          <p:cNvSpPr>
            <a:spLocks noGrp="1"/>
          </p:cNvSpPr>
          <p:nvPr>
            <p:ph type="sldNum" sz="quarter" idx="5"/>
          </p:nvPr>
        </p:nvSpPr>
        <p:spPr/>
        <p:txBody>
          <a:bodyPr/>
          <a:lstStyle/>
          <a:p>
            <a:fld id="{DB827055-821E-4F6B-AAA9-2685E1493D9C}" type="slidenum">
              <a:rPr lang="en-US" smtClean="0"/>
              <a:t>21</a:t>
            </a:fld>
            <a:endParaRPr lang="en-US" dirty="0"/>
          </a:p>
        </p:txBody>
      </p:sp>
    </p:spTree>
    <p:extLst>
      <p:ext uri="{BB962C8B-B14F-4D97-AF65-F5344CB8AC3E}">
        <p14:creationId xmlns:p14="http://schemas.microsoft.com/office/powerpoint/2010/main" val="3449550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1DA6E004-8EEC-5D4C-81B6-327ACEAFDD7A}" type="slidenum">
              <a:rPr lang="en-SE" smtClean="0"/>
              <a:t>26</a:t>
            </a:fld>
            <a:endParaRPr lang="en-SE"/>
          </a:p>
        </p:txBody>
      </p:sp>
    </p:spTree>
    <p:extLst>
      <p:ext uri="{BB962C8B-B14F-4D97-AF65-F5344CB8AC3E}">
        <p14:creationId xmlns:p14="http://schemas.microsoft.com/office/powerpoint/2010/main" val="1056907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DB827055-821E-4F6B-AAA9-2685E1493D9C}" type="slidenum">
              <a:rPr lang="en-US" smtClean="0"/>
              <a:t>28</a:t>
            </a:fld>
            <a:endParaRPr lang="en-US" dirty="0"/>
          </a:p>
        </p:txBody>
      </p:sp>
    </p:spTree>
    <p:extLst>
      <p:ext uri="{BB962C8B-B14F-4D97-AF65-F5344CB8AC3E}">
        <p14:creationId xmlns:p14="http://schemas.microsoft.com/office/powerpoint/2010/main" val="499376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Det </a:t>
            </a:r>
            <a:r>
              <a:rPr lang="en-GB" dirty="0" err="1"/>
              <a:t>här</a:t>
            </a:r>
            <a:r>
              <a:rPr lang="en-GB" dirty="0"/>
              <a:t> </a:t>
            </a:r>
            <a:r>
              <a:rPr lang="en-GB" dirty="0" err="1"/>
              <a:t>kan</a:t>
            </a:r>
            <a:r>
              <a:rPr lang="en-GB" dirty="0"/>
              <a:t> </a:t>
            </a:r>
            <a:r>
              <a:rPr lang="en-GB" dirty="0" err="1"/>
              <a:t>ses</a:t>
            </a:r>
            <a:r>
              <a:rPr lang="en-GB" dirty="0"/>
              <a:t> </a:t>
            </a:r>
            <a:r>
              <a:rPr lang="en-GB" dirty="0" err="1"/>
              <a:t>som</a:t>
            </a:r>
            <a:r>
              <a:rPr lang="en-GB" dirty="0"/>
              <a:t> </a:t>
            </a:r>
            <a:r>
              <a:rPr lang="en-GB" dirty="0" err="1"/>
              <a:t>självklarheter</a:t>
            </a:r>
            <a:r>
              <a:rPr lang="en-GB" dirty="0"/>
              <a:t> men </a:t>
            </a:r>
            <a:r>
              <a:rPr lang="en-GB" dirty="0" err="1"/>
              <a:t>kan</a:t>
            </a:r>
            <a:r>
              <a:rPr lang="en-GB" dirty="0"/>
              <a:t> </a:t>
            </a:r>
            <a:r>
              <a:rPr lang="en-GB" dirty="0" err="1"/>
              <a:t>vara</a:t>
            </a:r>
            <a:r>
              <a:rPr lang="en-GB" dirty="0"/>
              <a:t> bra </a:t>
            </a:r>
            <a:r>
              <a:rPr lang="en-GB" dirty="0" err="1"/>
              <a:t>att</a:t>
            </a:r>
            <a:r>
              <a:rPr lang="en-GB" dirty="0"/>
              <a:t> </a:t>
            </a:r>
            <a:r>
              <a:rPr lang="en-GB" dirty="0" err="1"/>
              <a:t>påminna</a:t>
            </a:r>
            <a:r>
              <a:rPr lang="en-GB" dirty="0"/>
              <a:t> sig om </a:t>
            </a:r>
            <a:r>
              <a:rPr lang="en-GB" dirty="0" err="1"/>
              <a:t>ibland</a:t>
            </a:r>
            <a:r>
              <a:rPr lang="en-GB" dirty="0"/>
              <a:t>.</a:t>
            </a:r>
          </a:p>
        </p:txBody>
      </p:sp>
      <p:sp>
        <p:nvSpPr>
          <p:cNvPr id="4" name="Platshållare för bildnummer 3"/>
          <p:cNvSpPr>
            <a:spLocks noGrp="1"/>
          </p:cNvSpPr>
          <p:nvPr>
            <p:ph type="sldNum" sz="quarter" idx="5"/>
          </p:nvPr>
        </p:nvSpPr>
        <p:spPr/>
        <p:txBody>
          <a:bodyPr/>
          <a:lstStyle/>
          <a:p>
            <a:fld id="{FD853D09-06B7-45F5-BAEB-673D30A686BF}" type="slidenum">
              <a:rPr lang="sv-SE" smtClean="0"/>
              <a:t>31</a:t>
            </a:fld>
            <a:endParaRPr lang="sv-SE"/>
          </a:p>
        </p:txBody>
      </p:sp>
    </p:spTree>
    <p:extLst>
      <p:ext uri="{BB962C8B-B14F-4D97-AF65-F5344CB8AC3E}">
        <p14:creationId xmlns:p14="http://schemas.microsoft.com/office/powerpoint/2010/main" val="39112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DA6E004-8EEC-5D4C-81B6-327ACEAFDD7A}" type="slidenum">
              <a:rPr lang="en-SE" smtClean="0"/>
              <a:t>2</a:t>
            </a:fld>
            <a:endParaRPr lang="en-SE"/>
          </a:p>
        </p:txBody>
      </p:sp>
    </p:spTree>
    <p:extLst>
      <p:ext uri="{BB962C8B-B14F-4D97-AF65-F5344CB8AC3E}">
        <p14:creationId xmlns:p14="http://schemas.microsoft.com/office/powerpoint/2010/main" val="48818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DA6E004-8EEC-5D4C-81B6-327ACEAFDD7A}" type="slidenum">
              <a:rPr lang="en-SE" smtClean="0"/>
              <a:t>3</a:t>
            </a:fld>
            <a:endParaRPr lang="en-SE"/>
          </a:p>
        </p:txBody>
      </p:sp>
    </p:spTree>
    <p:extLst>
      <p:ext uri="{BB962C8B-B14F-4D97-AF65-F5344CB8AC3E}">
        <p14:creationId xmlns:p14="http://schemas.microsoft.com/office/powerpoint/2010/main" val="3354329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DA6E004-8EEC-5D4C-81B6-327ACEAFDD7A}" type="slidenum">
              <a:rPr lang="en-SE" smtClean="0"/>
              <a:t>4</a:t>
            </a:fld>
            <a:endParaRPr lang="en-SE"/>
          </a:p>
        </p:txBody>
      </p:sp>
    </p:spTree>
    <p:extLst>
      <p:ext uri="{BB962C8B-B14F-4D97-AF65-F5344CB8AC3E}">
        <p14:creationId xmlns:p14="http://schemas.microsoft.com/office/powerpoint/2010/main" val="1928644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1552313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D9138-8F92-704A-2A44-5AE70E1EA4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6B10691-153E-B8DB-EF3E-81A8081C589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3DFEDD2-BDF9-0908-603C-5774CFB6FD7A}"/>
              </a:ext>
            </a:extLst>
          </p:cNvPr>
          <p:cNvSpPr>
            <a:spLocks noGrp="1"/>
          </p:cNvSpPr>
          <p:nvPr>
            <p:ph type="body" idx="1"/>
          </p:nvPr>
        </p:nvSpPr>
        <p:spPr/>
        <p:txBody>
          <a:bodyPr/>
          <a:lstStyle/>
          <a:p>
            <a:r>
              <a:rPr lang="sv-SE" b="1" dirty="0"/>
              <a:t>Under Rotarys första årtionde </a:t>
            </a:r>
            <a:r>
              <a:rPr lang="sv-SE" dirty="0"/>
              <a:t>fastställde medlemmarna vägledande principer som utvecklades till det som nu kallas Rotarys syfte. De lade till främjande av fred år 1921 och gjorde språket mer könsneutralt 1989 och 1995.</a:t>
            </a:r>
          </a:p>
          <a:p>
            <a:endParaRPr lang="sv-SE" dirty="0"/>
          </a:p>
          <a:p>
            <a:r>
              <a:rPr lang="sv-SE" dirty="0"/>
              <a:t>Även om din klubb kanske inte lägger tonvikt på alla dessa principer, är det viktigt att förstå dem för att sätta sitt eget  medlemskap i perspektiv och få det att kännas meningsfullt att vara en del av den här organisationen.</a:t>
            </a:r>
          </a:p>
          <a:p>
            <a:endParaRPr lang="sv-SE" dirty="0"/>
          </a:p>
        </p:txBody>
      </p:sp>
      <p:sp>
        <p:nvSpPr>
          <p:cNvPr id="4" name="Platshållare för bildnummer 3">
            <a:extLst>
              <a:ext uri="{FF2B5EF4-FFF2-40B4-BE49-F238E27FC236}">
                <a16:creationId xmlns:a16="http://schemas.microsoft.com/office/drawing/2014/main" id="{DC8E3369-8FC4-7F17-35C5-5E9D2E8A60C0}"/>
              </a:ext>
            </a:extLst>
          </p:cNvPr>
          <p:cNvSpPr>
            <a:spLocks noGrp="1"/>
          </p:cNvSpPr>
          <p:nvPr>
            <p:ph type="sldNum" sz="quarter" idx="5"/>
          </p:nvPr>
        </p:nvSpPr>
        <p:spPr/>
        <p:txBody>
          <a:bodyPr/>
          <a:lstStyle/>
          <a:p>
            <a:fld id="{DB827055-821E-4F6B-AAA9-2685E1493D9C}" type="slidenum">
              <a:rPr lang="en-US" smtClean="0"/>
              <a:t>6</a:t>
            </a:fld>
            <a:endParaRPr lang="en-US"/>
          </a:p>
        </p:txBody>
      </p:sp>
    </p:spTree>
    <p:extLst>
      <p:ext uri="{BB962C8B-B14F-4D97-AF65-F5344CB8AC3E}">
        <p14:creationId xmlns:p14="http://schemas.microsoft.com/office/powerpoint/2010/main" val="361766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D9138-8F92-704A-2A44-5AE70E1EA4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6B10691-153E-B8DB-EF3E-81A8081C589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3DFEDD2-BDF9-0908-603C-5774CFB6FD7A}"/>
              </a:ext>
            </a:extLst>
          </p:cNvPr>
          <p:cNvSpPr>
            <a:spLocks noGrp="1"/>
          </p:cNvSpPr>
          <p:nvPr>
            <p:ph type="body" idx="1"/>
          </p:nvPr>
        </p:nvSpPr>
        <p:spPr/>
        <p:txBody>
          <a:bodyPr/>
          <a:lstStyle/>
          <a:p>
            <a:r>
              <a:rPr lang="sv-SE" b="1" dirty="0"/>
              <a:t>Under Rotarys första årtionde </a:t>
            </a:r>
            <a:r>
              <a:rPr lang="sv-SE" dirty="0"/>
              <a:t>fastställde medlemmarna vägledande principer som utvecklades till det som nu kallas Rotarys syfte. De lade till främjande av fred år 1921 och gjorde språket mer könsneutralt 1989 och 1995.</a:t>
            </a:r>
          </a:p>
          <a:p>
            <a:endParaRPr lang="sv-SE" dirty="0"/>
          </a:p>
          <a:p>
            <a:r>
              <a:rPr lang="sv-SE" dirty="0"/>
              <a:t>Även om din klubb kanske inte lägger tonvikt på alla dessa principer, är det viktigt att förstå dem för att sätta sitt eget  medlemskap i perspektiv och få det att kännas meningsfullt att vara en del av den här organisationen.</a:t>
            </a:r>
          </a:p>
          <a:p>
            <a:endParaRPr lang="sv-SE" dirty="0"/>
          </a:p>
        </p:txBody>
      </p:sp>
      <p:sp>
        <p:nvSpPr>
          <p:cNvPr id="4" name="Platshållare för bildnummer 3">
            <a:extLst>
              <a:ext uri="{FF2B5EF4-FFF2-40B4-BE49-F238E27FC236}">
                <a16:creationId xmlns:a16="http://schemas.microsoft.com/office/drawing/2014/main" id="{DC8E3369-8FC4-7F17-35C5-5E9D2E8A60C0}"/>
              </a:ext>
            </a:extLst>
          </p:cNvPr>
          <p:cNvSpPr>
            <a:spLocks noGrp="1"/>
          </p:cNvSpPr>
          <p:nvPr>
            <p:ph type="sldNum" sz="quarter" idx="5"/>
          </p:nvPr>
        </p:nvSpPr>
        <p:spPr/>
        <p:txBody>
          <a:bodyPr/>
          <a:lstStyle/>
          <a:p>
            <a:fld id="{DB827055-821E-4F6B-AAA9-2685E1493D9C}" type="slidenum">
              <a:rPr lang="en-US" smtClean="0"/>
              <a:t>7</a:t>
            </a:fld>
            <a:endParaRPr lang="en-US"/>
          </a:p>
        </p:txBody>
      </p:sp>
    </p:spTree>
    <p:extLst>
      <p:ext uri="{BB962C8B-B14F-4D97-AF65-F5344CB8AC3E}">
        <p14:creationId xmlns:p14="http://schemas.microsoft.com/office/powerpoint/2010/main" val="4030626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D9138-8F92-704A-2A44-5AE70E1EA4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6B10691-153E-B8DB-EF3E-81A8081C589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3DFEDD2-BDF9-0908-603C-5774CFB6FD7A}"/>
              </a:ext>
            </a:extLst>
          </p:cNvPr>
          <p:cNvSpPr>
            <a:spLocks noGrp="1"/>
          </p:cNvSpPr>
          <p:nvPr>
            <p:ph type="body" idx="1"/>
          </p:nvPr>
        </p:nvSpPr>
        <p:spPr/>
        <p:txBody>
          <a:bodyPr/>
          <a:lstStyle/>
          <a:p>
            <a:r>
              <a:rPr lang="sv-SE" b="1" dirty="0"/>
              <a:t>Under Rotarys första årtionde </a:t>
            </a:r>
            <a:r>
              <a:rPr lang="sv-SE" dirty="0"/>
              <a:t>fastställde medlemmarna vägledande principer som utvecklades till det som nu kallas Rotarys syfte. De lade till främjande av fred år 1921 och gjorde språket mer könsneutralt 1989 och 1995.</a:t>
            </a:r>
          </a:p>
          <a:p>
            <a:endParaRPr lang="sv-SE" dirty="0"/>
          </a:p>
          <a:p>
            <a:r>
              <a:rPr lang="sv-SE" dirty="0"/>
              <a:t>Även om din klubb kanske inte lägger tonvikt på alla dessa principer, är det viktigt att förstå dem för att sätta sitt eget  medlemskap i perspektiv och få det att kännas meningsfullt att vara en del av den här organisationen.</a:t>
            </a:r>
          </a:p>
          <a:p>
            <a:endParaRPr lang="sv-SE" dirty="0"/>
          </a:p>
        </p:txBody>
      </p:sp>
      <p:sp>
        <p:nvSpPr>
          <p:cNvPr id="4" name="Platshållare för bildnummer 3">
            <a:extLst>
              <a:ext uri="{FF2B5EF4-FFF2-40B4-BE49-F238E27FC236}">
                <a16:creationId xmlns:a16="http://schemas.microsoft.com/office/drawing/2014/main" id="{DC8E3369-8FC4-7F17-35C5-5E9D2E8A60C0}"/>
              </a:ext>
            </a:extLst>
          </p:cNvPr>
          <p:cNvSpPr>
            <a:spLocks noGrp="1"/>
          </p:cNvSpPr>
          <p:nvPr>
            <p:ph type="sldNum" sz="quarter" idx="5"/>
          </p:nvPr>
        </p:nvSpPr>
        <p:spPr/>
        <p:txBody>
          <a:bodyPr/>
          <a:lstStyle/>
          <a:p>
            <a:fld id="{DB827055-821E-4F6B-AAA9-2685E1493D9C}" type="slidenum">
              <a:rPr lang="en-US" smtClean="0"/>
              <a:t>8</a:t>
            </a:fld>
            <a:endParaRPr lang="en-US"/>
          </a:p>
        </p:txBody>
      </p:sp>
    </p:spTree>
    <p:extLst>
      <p:ext uri="{BB962C8B-B14F-4D97-AF65-F5344CB8AC3E}">
        <p14:creationId xmlns:p14="http://schemas.microsoft.com/office/powerpoint/2010/main" val="429275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5310A-554B-83DC-EFBE-1FF01A0EE6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B8FF590-5D78-FAC8-A037-C6B858A191E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7AE5887-0139-01F5-F2D8-19661ACCD8B8}"/>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54104CF-0E52-3A31-E163-2C268588EA9C}"/>
              </a:ext>
            </a:extLst>
          </p:cNvPr>
          <p:cNvSpPr>
            <a:spLocks noGrp="1"/>
          </p:cNvSpPr>
          <p:nvPr>
            <p:ph type="sldNum" sz="quarter" idx="5"/>
          </p:nvPr>
        </p:nvSpPr>
        <p:spPr/>
        <p:txBody>
          <a:bodyPr/>
          <a:lstStyle/>
          <a:p>
            <a:fld id="{DB827055-821E-4F6B-AAA9-2685E1493D9C}" type="slidenum">
              <a:rPr lang="en-US" smtClean="0"/>
              <a:t>9</a:t>
            </a:fld>
            <a:endParaRPr lang="en-US"/>
          </a:p>
        </p:txBody>
      </p:sp>
    </p:spTree>
    <p:extLst>
      <p:ext uri="{BB962C8B-B14F-4D97-AF65-F5344CB8AC3E}">
        <p14:creationId xmlns:p14="http://schemas.microsoft.com/office/powerpoint/2010/main" val="298275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8A16-F200-5913-A59B-D0EDB87E49A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F7764F7E-5E0A-44D2-3A03-B77D0D5ED7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07BB6C8C-CFDC-ABFC-26F1-46C7F214DC92}"/>
              </a:ext>
            </a:extLst>
          </p:cNvPr>
          <p:cNvSpPr>
            <a:spLocks noGrp="1"/>
          </p:cNvSpPr>
          <p:nvPr>
            <p:ph type="dt" sz="half" idx="10"/>
          </p:nvPr>
        </p:nvSpPr>
        <p:spPr/>
        <p:txBody>
          <a:bodyPr/>
          <a:lstStyle/>
          <a:p>
            <a:endParaRPr lang="en-SE"/>
          </a:p>
        </p:txBody>
      </p:sp>
      <p:sp>
        <p:nvSpPr>
          <p:cNvPr id="5" name="Footer Placeholder 4">
            <a:extLst>
              <a:ext uri="{FF2B5EF4-FFF2-40B4-BE49-F238E27FC236}">
                <a16:creationId xmlns:a16="http://schemas.microsoft.com/office/drawing/2014/main" id="{58ABC98D-26B9-24EE-FC71-5759840E308B}"/>
              </a:ext>
            </a:extLst>
          </p:cNvPr>
          <p:cNvSpPr>
            <a:spLocks noGrp="1"/>
          </p:cNvSpPr>
          <p:nvPr>
            <p:ph type="ftr" sz="quarter" idx="11"/>
          </p:nvPr>
        </p:nvSpPr>
        <p:spPr/>
        <p:txBody>
          <a:bodyPr/>
          <a:lstStyle/>
          <a:p>
            <a:r>
              <a:rPr lang="en-GB"/>
              <a:t>PDG Anna König, RC Zone 17</a:t>
            </a:r>
            <a:endParaRPr lang="en-SE"/>
          </a:p>
        </p:txBody>
      </p:sp>
      <p:sp>
        <p:nvSpPr>
          <p:cNvPr id="6" name="Slide Number Placeholder 5">
            <a:extLst>
              <a:ext uri="{FF2B5EF4-FFF2-40B4-BE49-F238E27FC236}">
                <a16:creationId xmlns:a16="http://schemas.microsoft.com/office/drawing/2014/main" id="{0831CD1A-4A5A-95B3-A0C8-4941FA51D00A}"/>
              </a:ext>
            </a:extLst>
          </p:cNvPr>
          <p:cNvSpPr>
            <a:spLocks noGrp="1"/>
          </p:cNvSpPr>
          <p:nvPr>
            <p:ph type="sldNum" sz="quarter" idx="12"/>
          </p:nvPr>
        </p:nvSpPr>
        <p:spPr/>
        <p:txBody>
          <a:bodyPr/>
          <a:lstStyle/>
          <a:p>
            <a:fld id="{AB957725-CFD1-CC4D-8E73-AFD0A8BF8E81}" type="slidenum">
              <a:rPr lang="en-SE" smtClean="0"/>
              <a:t>‹#›</a:t>
            </a:fld>
            <a:endParaRPr lang="en-SE"/>
          </a:p>
        </p:txBody>
      </p:sp>
    </p:spTree>
    <p:extLst>
      <p:ext uri="{BB962C8B-B14F-4D97-AF65-F5344CB8AC3E}">
        <p14:creationId xmlns:p14="http://schemas.microsoft.com/office/powerpoint/2010/main" val="1956792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6C3F-C012-005C-3A4C-18A36DB32E2A}"/>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34E2662B-326E-4218-B2DD-12438FD561C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647781B3-57E1-DEF8-069E-130A1B466502}"/>
              </a:ext>
            </a:extLst>
          </p:cNvPr>
          <p:cNvSpPr>
            <a:spLocks noGrp="1"/>
          </p:cNvSpPr>
          <p:nvPr>
            <p:ph type="dt" sz="half" idx="10"/>
          </p:nvPr>
        </p:nvSpPr>
        <p:spPr/>
        <p:txBody>
          <a:bodyPr/>
          <a:lstStyle/>
          <a:p>
            <a:endParaRPr lang="en-SE"/>
          </a:p>
        </p:txBody>
      </p:sp>
      <p:sp>
        <p:nvSpPr>
          <p:cNvPr id="5" name="Footer Placeholder 4">
            <a:extLst>
              <a:ext uri="{FF2B5EF4-FFF2-40B4-BE49-F238E27FC236}">
                <a16:creationId xmlns:a16="http://schemas.microsoft.com/office/drawing/2014/main" id="{37DF0331-AE96-A20B-33DE-12244FFB680A}"/>
              </a:ext>
            </a:extLst>
          </p:cNvPr>
          <p:cNvSpPr>
            <a:spLocks noGrp="1"/>
          </p:cNvSpPr>
          <p:nvPr>
            <p:ph type="ftr" sz="quarter" idx="11"/>
          </p:nvPr>
        </p:nvSpPr>
        <p:spPr/>
        <p:txBody>
          <a:bodyPr/>
          <a:lstStyle/>
          <a:p>
            <a:r>
              <a:rPr lang="en-GB"/>
              <a:t>PDG Anna König, RC Zone 17</a:t>
            </a:r>
            <a:endParaRPr lang="en-SE"/>
          </a:p>
        </p:txBody>
      </p:sp>
      <p:sp>
        <p:nvSpPr>
          <p:cNvPr id="6" name="Slide Number Placeholder 5">
            <a:extLst>
              <a:ext uri="{FF2B5EF4-FFF2-40B4-BE49-F238E27FC236}">
                <a16:creationId xmlns:a16="http://schemas.microsoft.com/office/drawing/2014/main" id="{50F81C53-2820-9BD1-2F85-BDE108508775}"/>
              </a:ext>
            </a:extLst>
          </p:cNvPr>
          <p:cNvSpPr>
            <a:spLocks noGrp="1"/>
          </p:cNvSpPr>
          <p:nvPr>
            <p:ph type="sldNum" sz="quarter" idx="12"/>
          </p:nvPr>
        </p:nvSpPr>
        <p:spPr/>
        <p:txBody>
          <a:bodyPr/>
          <a:lstStyle/>
          <a:p>
            <a:fld id="{AB957725-CFD1-CC4D-8E73-AFD0A8BF8E81}" type="slidenum">
              <a:rPr lang="en-SE" smtClean="0"/>
              <a:t>‹#›</a:t>
            </a:fld>
            <a:endParaRPr lang="en-SE"/>
          </a:p>
        </p:txBody>
      </p:sp>
    </p:spTree>
    <p:extLst>
      <p:ext uri="{BB962C8B-B14F-4D97-AF65-F5344CB8AC3E}">
        <p14:creationId xmlns:p14="http://schemas.microsoft.com/office/powerpoint/2010/main" val="412214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CDC232-46E3-799C-3414-79A3373B27C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73595161-A6AE-F469-7262-D4D579018BE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1802695F-EE4E-1976-4190-0952FE44FBBD}"/>
              </a:ext>
            </a:extLst>
          </p:cNvPr>
          <p:cNvSpPr>
            <a:spLocks noGrp="1"/>
          </p:cNvSpPr>
          <p:nvPr>
            <p:ph type="dt" sz="half" idx="10"/>
          </p:nvPr>
        </p:nvSpPr>
        <p:spPr/>
        <p:txBody>
          <a:bodyPr/>
          <a:lstStyle/>
          <a:p>
            <a:endParaRPr lang="en-SE"/>
          </a:p>
        </p:txBody>
      </p:sp>
      <p:sp>
        <p:nvSpPr>
          <p:cNvPr id="5" name="Footer Placeholder 4">
            <a:extLst>
              <a:ext uri="{FF2B5EF4-FFF2-40B4-BE49-F238E27FC236}">
                <a16:creationId xmlns:a16="http://schemas.microsoft.com/office/drawing/2014/main" id="{ECACD53E-5D32-7FF2-2294-994699AC5A23}"/>
              </a:ext>
            </a:extLst>
          </p:cNvPr>
          <p:cNvSpPr>
            <a:spLocks noGrp="1"/>
          </p:cNvSpPr>
          <p:nvPr>
            <p:ph type="ftr" sz="quarter" idx="11"/>
          </p:nvPr>
        </p:nvSpPr>
        <p:spPr/>
        <p:txBody>
          <a:bodyPr/>
          <a:lstStyle/>
          <a:p>
            <a:r>
              <a:rPr lang="en-GB"/>
              <a:t>PDG Anna König, RC Zone 17</a:t>
            </a:r>
            <a:endParaRPr lang="en-SE"/>
          </a:p>
        </p:txBody>
      </p:sp>
      <p:sp>
        <p:nvSpPr>
          <p:cNvPr id="6" name="Slide Number Placeholder 5">
            <a:extLst>
              <a:ext uri="{FF2B5EF4-FFF2-40B4-BE49-F238E27FC236}">
                <a16:creationId xmlns:a16="http://schemas.microsoft.com/office/drawing/2014/main" id="{CD96376B-125E-856D-49F8-618A2269B8EE}"/>
              </a:ext>
            </a:extLst>
          </p:cNvPr>
          <p:cNvSpPr>
            <a:spLocks noGrp="1"/>
          </p:cNvSpPr>
          <p:nvPr>
            <p:ph type="sldNum" sz="quarter" idx="12"/>
          </p:nvPr>
        </p:nvSpPr>
        <p:spPr/>
        <p:txBody>
          <a:bodyPr/>
          <a:lstStyle/>
          <a:p>
            <a:fld id="{AB957725-CFD1-CC4D-8E73-AFD0A8BF8E81}" type="slidenum">
              <a:rPr lang="en-SE" smtClean="0"/>
              <a:t>‹#›</a:t>
            </a:fld>
            <a:endParaRPr lang="en-SE"/>
          </a:p>
        </p:txBody>
      </p:sp>
    </p:spTree>
    <p:extLst>
      <p:ext uri="{BB962C8B-B14F-4D97-AF65-F5344CB8AC3E}">
        <p14:creationId xmlns:p14="http://schemas.microsoft.com/office/powerpoint/2010/main" val="3560163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95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28487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347767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12083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sz="1350" noProof="0"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hasCustomPrompt="1"/>
          </p:nvPr>
        </p:nvSpPr>
        <p:spPr>
          <a:xfrm>
            <a:off x="381000" y="1"/>
            <a:ext cx="11506200" cy="1540042"/>
          </a:xfrm>
        </p:spPr>
        <p:txBody>
          <a:bodyPr tIns="0" bIns="91440" anchor="b">
            <a:normAutofit/>
          </a:bodyPr>
          <a:lstStyle>
            <a:lvl1pPr>
              <a:defRPr sz="3600" cap="none" baseline="0">
                <a:solidFill>
                  <a:schemeClr val="bg1"/>
                </a:solidFill>
              </a:defRPr>
            </a:lvl1pPr>
          </a:lstStyle>
          <a:p>
            <a:r>
              <a:rPr lang="sv-SE" noProof="0" dirty="0"/>
              <a:t>Övergripande rubrik</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6"/>
            <a:ext cx="9144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4" y="115572"/>
            <a:ext cx="423335"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pic>
        <p:nvPicPr>
          <p:cNvPr id="9" name="Bildobjekt 8">
            <a:extLst>
              <a:ext uri="{FF2B5EF4-FFF2-40B4-BE49-F238E27FC236}">
                <a16:creationId xmlns:a16="http://schemas.microsoft.com/office/drawing/2014/main" id="{CEF216D2-C95E-4CE9-B986-357EE1CAE95A}"/>
              </a:ext>
            </a:extLst>
          </p:cNvPr>
          <p:cNvPicPr>
            <a:picLocks noChangeAspect="1"/>
          </p:cNvPicPr>
          <p:nvPr userDrawn="1"/>
        </p:nvPicPr>
        <p:blipFill>
          <a:blip r:embed="rId2"/>
          <a:stretch>
            <a:fillRect/>
          </a:stretch>
        </p:blipFill>
        <p:spPr>
          <a:xfrm>
            <a:off x="10099916" y="5947526"/>
            <a:ext cx="1973553" cy="794904"/>
          </a:xfrm>
          <a:prstGeom prst="rect">
            <a:avLst/>
          </a:prstGeom>
        </p:spPr>
      </p:pic>
    </p:spTree>
    <p:extLst>
      <p:ext uri="{BB962C8B-B14F-4D97-AF65-F5344CB8AC3E}">
        <p14:creationId xmlns:p14="http://schemas.microsoft.com/office/powerpoint/2010/main" val="236321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hasCustomPrompt="1"/>
          </p:nvPr>
        </p:nvSpPr>
        <p:spPr>
          <a:xfrm>
            <a:off x="6350000" y="2141538"/>
            <a:ext cx="5537200" cy="3141662"/>
          </a:xfrm>
        </p:spPr>
        <p:txBody>
          <a:bodyPr>
            <a:normAutofit/>
          </a:bodyPr>
          <a:lstStyle>
            <a:lvl1pPr marL="0" indent="0">
              <a:buNone/>
              <a:defRPr sz="1650"/>
            </a:lvl1pPr>
            <a:lvl2pPr marL="171450" indent="-127397">
              <a:lnSpc>
                <a:spcPct val="100000"/>
              </a:lnSpc>
              <a:spcBef>
                <a:spcPts val="900"/>
              </a:spcBef>
              <a:spcAft>
                <a:spcPts val="900"/>
              </a:spcAft>
              <a:defRPr sz="1350"/>
            </a:lvl2pPr>
            <a:lvl3pPr>
              <a:defRPr sz="1350"/>
            </a:lvl3pPr>
            <a:lvl4pPr>
              <a:defRPr sz="1200"/>
            </a:lvl4pPr>
            <a:lvl5pPr>
              <a:defRPr sz="1200"/>
            </a:lvl5pPr>
          </a:lstStyle>
          <a:p>
            <a:pPr lvl="0"/>
            <a:r>
              <a:rPr lang="sv-SE" noProof="0" dirty="0" err="1"/>
              <a:t>Click</a:t>
            </a:r>
            <a:r>
              <a:rPr lang="sv-SE" noProof="0" dirty="0"/>
              <a:t> to </a:t>
            </a:r>
            <a:r>
              <a:rPr lang="sv-SE" noProof="0" dirty="0" err="1"/>
              <a:t>edit</a:t>
            </a:r>
            <a:r>
              <a:rPr lang="sv-SE" noProof="0" dirty="0"/>
              <a:t> Master text </a:t>
            </a:r>
            <a:r>
              <a:rPr lang="sv-SE" noProof="0" dirty="0" err="1"/>
              <a:t>styles</a:t>
            </a:r>
            <a:endParaRPr lang="sv-SE" noProof="0" dirty="0"/>
          </a:p>
          <a:p>
            <a:pPr lvl="1"/>
            <a:r>
              <a:rPr lang="sv-SE" noProof="0" dirty="0"/>
              <a:t>Second </a:t>
            </a:r>
            <a:r>
              <a:rPr lang="sv-SE" noProof="0" dirty="0" err="1"/>
              <a:t>level</a:t>
            </a:r>
            <a:endParaRPr lang="sv-SE" noProof="0" dirty="0"/>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none" baseline="0">
                <a:solidFill>
                  <a:schemeClr val="bg1"/>
                </a:solidFill>
                <a:latin typeface="Arial Nova" panose="020B0504020202020204" pitchFamily="34" charset="0"/>
              </a:defRPr>
            </a:lvl1pPr>
            <a:lvl2pPr marL="0" indent="0">
              <a:buNone/>
              <a:defRPr sz="1500">
                <a:solidFill>
                  <a:schemeClr val="bg1"/>
                </a:solidFill>
              </a:defRPr>
            </a:lvl2pPr>
            <a:lvl3pPr>
              <a:defRPr sz="1350"/>
            </a:lvl3pPr>
            <a:lvl4pPr>
              <a:defRPr sz="1200"/>
            </a:lvl4pPr>
            <a:lvl5pPr>
              <a:defRPr sz="1200"/>
            </a:lvl5pPr>
          </a:lstStyle>
          <a:p>
            <a:pPr lvl="0"/>
            <a:r>
              <a:rPr lang="sv-SE" noProof="0" dirty="0"/>
              <a:t>Rubrik</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hasCustomPrompt="1"/>
          </p:nvPr>
        </p:nvSpPr>
        <p:spPr>
          <a:xfrm>
            <a:off x="554568" y="3383632"/>
            <a:ext cx="4986867" cy="1975764"/>
          </a:xfrm>
        </p:spPr>
        <p:txBody>
          <a:bodyPr>
            <a:normAutofit/>
          </a:bodyPr>
          <a:lstStyle>
            <a:lvl1pPr marL="0" indent="0" algn="l">
              <a:buNone/>
              <a:defRPr sz="1650">
                <a:solidFill>
                  <a:schemeClr val="bg1"/>
                </a:solidFill>
                <a:latin typeface="Arial Nova" panose="020B05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noProof="0" dirty="0" err="1"/>
              <a:t>Click</a:t>
            </a:r>
            <a:r>
              <a:rPr lang="sv-SE" noProof="0" dirty="0"/>
              <a:t> to </a:t>
            </a:r>
            <a:r>
              <a:rPr lang="sv-SE" noProof="0" dirty="0" err="1"/>
              <a:t>edit</a:t>
            </a:r>
            <a:r>
              <a:rPr lang="sv-SE" noProof="0" dirty="0"/>
              <a:t> Master </a:t>
            </a:r>
            <a:r>
              <a:rPr lang="sv-SE" noProof="0" dirty="0" err="1"/>
              <a:t>subtitle</a:t>
            </a:r>
            <a:r>
              <a:rPr lang="sv-SE" noProof="0" dirty="0"/>
              <a:t>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4" y="115572"/>
            <a:ext cx="423335"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6"/>
            <a:ext cx="9144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pic>
        <p:nvPicPr>
          <p:cNvPr id="9" name="Bildobjekt 8">
            <a:extLst>
              <a:ext uri="{FF2B5EF4-FFF2-40B4-BE49-F238E27FC236}">
                <a16:creationId xmlns:a16="http://schemas.microsoft.com/office/drawing/2014/main" id="{4EF888EB-BDAD-46B9-8B79-DA7EC721228E}"/>
              </a:ext>
            </a:extLst>
          </p:cNvPr>
          <p:cNvPicPr>
            <a:picLocks noChangeAspect="1"/>
          </p:cNvPicPr>
          <p:nvPr userDrawn="1"/>
        </p:nvPicPr>
        <p:blipFill>
          <a:blip r:embed="rId2"/>
          <a:stretch>
            <a:fillRect/>
          </a:stretch>
        </p:blipFill>
        <p:spPr>
          <a:xfrm>
            <a:off x="10099916" y="5947526"/>
            <a:ext cx="1973553" cy="794904"/>
          </a:xfrm>
          <a:prstGeom prst="rect">
            <a:avLst/>
          </a:prstGeom>
        </p:spPr>
      </p:pic>
    </p:spTree>
    <p:extLst>
      <p:ext uri="{BB962C8B-B14F-4D97-AF65-F5344CB8AC3E}">
        <p14:creationId xmlns:p14="http://schemas.microsoft.com/office/powerpoint/2010/main" val="238403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136D-6021-38EE-460B-6F2138857C02}"/>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36A2B7D8-5B05-3F33-E35D-D3433B2A788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1E35BD08-7EBE-4A2E-DDBE-2B8F934E5393}"/>
              </a:ext>
            </a:extLst>
          </p:cNvPr>
          <p:cNvSpPr>
            <a:spLocks noGrp="1"/>
          </p:cNvSpPr>
          <p:nvPr>
            <p:ph type="dt" sz="half" idx="10"/>
          </p:nvPr>
        </p:nvSpPr>
        <p:spPr/>
        <p:txBody>
          <a:bodyPr/>
          <a:lstStyle/>
          <a:p>
            <a:endParaRPr lang="en-SE"/>
          </a:p>
        </p:txBody>
      </p:sp>
      <p:sp>
        <p:nvSpPr>
          <p:cNvPr id="5" name="Footer Placeholder 4">
            <a:extLst>
              <a:ext uri="{FF2B5EF4-FFF2-40B4-BE49-F238E27FC236}">
                <a16:creationId xmlns:a16="http://schemas.microsoft.com/office/drawing/2014/main" id="{152AE1D4-95F0-0ADE-53B2-34CC55DA7673}"/>
              </a:ext>
            </a:extLst>
          </p:cNvPr>
          <p:cNvSpPr>
            <a:spLocks noGrp="1"/>
          </p:cNvSpPr>
          <p:nvPr>
            <p:ph type="ftr" sz="quarter" idx="11"/>
          </p:nvPr>
        </p:nvSpPr>
        <p:spPr/>
        <p:txBody>
          <a:bodyPr/>
          <a:lstStyle/>
          <a:p>
            <a:r>
              <a:rPr lang="en-GB"/>
              <a:t>PDG Anna König, RC Zone 17</a:t>
            </a:r>
            <a:endParaRPr lang="en-SE"/>
          </a:p>
        </p:txBody>
      </p:sp>
      <p:sp>
        <p:nvSpPr>
          <p:cNvPr id="6" name="Slide Number Placeholder 5">
            <a:extLst>
              <a:ext uri="{FF2B5EF4-FFF2-40B4-BE49-F238E27FC236}">
                <a16:creationId xmlns:a16="http://schemas.microsoft.com/office/drawing/2014/main" id="{48CF726F-2BA4-F335-12F2-F917DF0941F5}"/>
              </a:ext>
            </a:extLst>
          </p:cNvPr>
          <p:cNvSpPr>
            <a:spLocks noGrp="1"/>
          </p:cNvSpPr>
          <p:nvPr>
            <p:ph type="sldNum" sz="quarter" idx="12"/>
          </p:nvPr>
        </p:nvSpPr>
        <p:spPr/>
        <p:txBody>
          <a:bodyPr/>
          <a:lstStyle/>
          <a:p>
            <a:fld id="{AB957725-CFD1-CC4D-8E73-AFD0A8BF8E81}" type="slidenum">
              <a:rPr lang="en-SE" smtClean="0"/>
              <a:t>‹#›</a:t>
            </a:fld>
            <a:endParaRPr lang="en-SE"/>
          </a:p>
        </p:txBody>
      </p:sp>
    </p:spTree>
    <p:extLst>
      <p:ext uri="{BB962C8B-B14F-4D97-AF65-F5344CB8AC3E}">
        <p14:creationId xmlns:p14="http://schemas.microsoft.com/office/powerpoint/2010/main" val="139344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A9A4-0664-E6D2-AB5A-37185C46C3E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C842FF2E-55EC-ABD2-F067-40645FE7ED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B5C06D2-577D-11FF-5497-5F61DFFC94BF}"/>
              </a:ext>
            </a:extLst>
          </p:cNvPr>
          <p:cNvSpPr>
            <a:spLocks noGrp="1"/>
          </p:cNvSpPr>
          <p:nvPr>
            <p:ph type="dt" sz="half" idx="10"/>
          </p:nvPr>
        </p:nvSpPr>
        <p:spPr/>
        <p:txBody>
          <a:bodyPr/>
          <a:lstStyle/>
          <a:p>
            <a:endParaRPr lang="en-SE"/>
          </a:p>
        </p:txBody>
      </p:sp>
      <p:sp>
        <p:nvSpPr>
          <p:cNvPr id="5" name="Footer Placeholder 4">
            <a:extLst>
              <a:ext uri="{FF2B5EF4-FFF2-40B4-BE49-F238E27FC236}">
                <a16:creationId xmlns:a16="http://schemas.microsoft.com/office/drawing/2014/main" id="{B1FAD58A-2B76-8892-0C86-C6157D48566A}"/>
              </a:ext>
            </a:extLst>
          </p:cNvPr>
          <p:cNvSpPr>
            <a:spLocks noGrp="1"/>
          </p:cNvSpPr>
          <p:nvPr>
            <p:ph type="ftr" sz="quarter" idx="11"/>
          </p:nvPr>
        </p:nvSpPr>
        <p:spPr/>
        <p:txBody>
          <a:bodyPr/>
          <a:lstStyle/>
          <a:p>
            <a:r>
              <a:rPr lang="en-GB"/>
              <a:t>PDG Anna König, RC Zone 17</a:t>
            </a:r>
            <a:endParaRPr lang="en-SE"/>
          </a:p>
        </p:txBody>
      </p:sp>
      <p:sp>
        <p:nvSpPr>
          <p:cNvPr id="6" name="Slide Number Placeholder 5">
            <a:extLst>
              <a:ext uri="{FF2B5EF4-FFF2-40B4-BE49-F238E27FC236}">
                <a16:creationId xmlns:a16="http://schemas.microsoft.com/office/drawing/2014/main" id="{7E647A6B-49F8-32DD-328E-5288D5040075}"/>
              </a:ext>
            </a:extLst>
          </p:cNvPr>
          <p:cNvSpPr>
            <a:spLocks noGrp="1"/>
          </p:cNvSpPr>
          <p:nvPr>
            <p:ph type="sldNum" sz="quarter" idx="12"/>
          </p:nvPr>
        </p:nvSpPr>
        <p:spPr/>
        <p:txBody>
          <a:bodyPr/>
          <a:lstStyle/>
          <a:p>
            <a:fld id="{AB957725-CFD1-CC4D-8E73-AFD0A8BF8E81}" type="slidenum">
              <a:rPr lang="en-SE" smtClean="0"/>
              <a:t>‹#›</a:t>
            </a:fld>
            <a:endParaRPr lang="en-SE"/>
          </a:p>
        </p:txBody>
      </p:sp>
    </p:spTree>
    <p:extLst>
      <p:ext uri="{BB962C8B-B14F-4D97-AF65-F5344CB8AC3E}">
        <p14:creationId xmlns:p14="http://schemas.microsoft.com/office/powerpoint/2010/main" val="357119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DBF8-E156-0952-738F-3A5906693545}"/>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8B213AD4-89F9-0C0B-DF4D-8A7955BB762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Content Placeholder 3">
            <a:extLst>
              <a:ext uri="{FF2B5EF4-FFF2-40B4-BE49-F238E27FC236}">
                <a16:creationId xmlns:a16="http://schemas.microsoft.com/office/drawing/2014/main" id="{A4713CC4-356F-B0DD-0DFB-A6C54B0EE4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475571AD-553A-62DD-501F-5DEB99616A71}"/>
              </a:ext>
            </a:extLst>
          </p:cNvPr>
          <p:cNvSpPr>
            <a:spLocks noGrp="1"/>
          </p:cNvSpPr>
          <p:nvPr>
            <p:ph type="dt" sz="half" idx="10"/>
          </p:nvPr>
        </p:nvSpPr>
        <p:spPr/>
        <p:txBody>
          <a:bodyPr/>
          <a:lstStyle/>
          <a:p>
            <a:endParaRPr lang="en-SE"/>
          </a:p>
        </p:txBody>
      </p:sp>
      <p:sp>
        <p:nvSpPr>
          <p:cNvPr id="6" name="Footer Placeholder 5">
            <a:extLst>
              <a:ext uri="{FF2B5EF4-FFF2-40B4-BE49-F238E27FC236}">
                <a16:creationId xmlns:a16="http://schemas.microsoft.com/office/drawing/2014/main" id="{B6ADF10B-CECF-64D1-DB7D-7875C1F8A6EA}"/>
              </a:ext>
            </a:extLst>
          </p:cNvPr>
          <p:cNvSpPr>
            <a:spLocks noGrp="1"/>
          </p:cNvSpPr>
          <p:nvPr>
            <p:ph type="ftr" sz="quarter" idx="11"/>
          </p:nvPr>
        </p:nvSpPr>
        <p:spPr/>
        <p:txBody>
          <a:bodyPr/>
          <a:lstStyle/>
          <a:p>
            <a:r>
              <a:rPr lang="en-GB"/>
              <a:t>PDG Anna König, RC Zone 17</a:t>
            </a:r>
            <a:endParaRPr lang="en-SE"/>
          </a:p>
        </p:txBody>
      </p:sp>
      <p:sp>
        <p:nvSpPr>
          <p:cNvPr id="7" name="Slide Number Placeholder 6">
            <a:extLst>
              <a:ext uri="{FF2B5EF4-FFF2-40B4-BE49-F238E27FC236}">
                <a16:creationId xmlns:a16="http://schemas.microsoft.com/office/drawing/2014/main" id="{74F6C661-9679-CE1A-2C8D-540B2D0901EB}"/>
              </a:ext>
            </a:extLst>
          </p:cNvPr>
          <p:cNvSpPr>
            <a:spLocks noGrp="1"/>
          </p:cNvSpPr>
          <p:nvPr>
            <p:ph type="sldNum" sz="quarter" idx="12"/>
          </p:nvPr>
        </p:nvSpPr>
        <p:spPr/>
        <p:txBody>
          <a:bodyPr/>
          <a:lstStyle/>
          <a:p>
            <a:fld id="{AB957725-CFD1-CC4D-8E73-AFD0A8BF8E81}" type="slidenum">
              <a:rPr lang="en-SE" smtClean="0"/>
              <a:t>‹#›</a:t>
            </a:fld>
            <a:endParaRPr lang="en-SE"/>
          </a:p>
        </p:txBody>
      </p:sp>
    </p:spTree>
    <p:extLst>
      <p:ext uri="{BB962C8B-B14F-4D97-AF65-F5344CB8AC3E}">
        <p14:creationId xmlns:p14="http://schemas.microsoft.com/office/powerpoint/2010/main" val="400982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2B103-80BE-E8D5-6566-3ECB0BE6FE8E}"/>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538BAFEE-247A-6F8E-7D4F-FFD04DB430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1201568-431E-C963-616C-B6835A0F654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3A2D0459-F8AC-B32E-ECC7-F384EC266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D95DA66-F96B-2DC9-AC59-BA100214EDB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E3D5C4AD-BB72-C90A-EBFE-58E016666E7C}"/>
              </a:ext>
            </a:extLst>
          </p:cNvPr>
          <p:cNvSpPr>
            <a:spLocks noGrp="1"/>
          </p:cNvSpPr>
          <p:nvPr>
            <p:ph type="dt" sz="half" idx="10"/>
          </p:nvPr>
        </p:nvSpPr>
        <p:spPr/>
        <p:txBody>
          <a:bodyPr/>
          <a:lstStyle/>
          <a:p>
            <a:endParaRPr lang="en-SE"/>
          </a:p>
        </p:txBody>
      </p:sp>
      <p:sp>
        <p:nvSpPr>
          <p:cNvPr id="8" name="Footer Placeholder 7">
            <a:extLst>
              <a:ext uri="{FF2B5EF4-FFF2-40B4-BE49-F238E27FC236}">
                <a16:creationId xmlns:a16="http://schemas.microsoft.com/office/drawing/2014/main" id="{C83878C7-9CBF-DC03-E656-FBFEBB81184A}"/>
              </a:ext>
            </a:extLst>
          </p:cNvPr>
          <p:cNvSpPr>
            <a:spLocks noGrp="1"/>
          </p:cNvSpPr>
          <p:nvPr>
            <p:ph type="ftr" sz="quarter" idx="11"/>
          </p:nvPr>
        </p:nvSpPr>
        <p:spPr/>
        <p:txBody>
          <a:bodyPr/>
          <a:lstStyle/>
          <a:p>
            <a:r>
              <a:rPr lang="en-GB"/>
              <a:t>PDG Anna König, RC Zone 17</a:t>
            </a:r>
            <a:endParaRPr lang="en-SE"/>
          </a:p>
        </p:txBody>
      </p:sp>
      <p:sp>
        <p:nvSpPr>
          <p:cNvPr id="9" name="Slide Number Placeholder 8">
            <a:extLst>
              <a:ext uri="{FF2B5EF4-FFF2-40B4-BE49-F238E27FC236}">
                <a16:creationId xmlns:a16="http://schemas.microsoft.com/office/drawing/2014/main" id="{3AC77B1A-A8B8-324E-78D0-E8E95E90F30D}"/>
              </a:ext>
            </a:extLst>
          </p:cNvPr>
          <p:cNvSpPr>
            <a:spLocks noGrp="1"/>
          </p:cNvSpPr>
          <p:nvPr>
            <p:ph type="sldNum" sz="quarter" idx="12"/>
          </p:nvPr>
        </p:nvSpPr>
        <p:spPr/>
        <p:txBody>
          <a:bodyPr/>
          <a:lstStyle/>
          <a:p>
            <a:fld id="{AB957725-CFD1-CC4D-8E73-AFD0A8BF8E81}" type="slidenum">
              <a:rPr lang="en-SE" smtClean="0"/>
              <a:t>‹#›</a:t>
            </a:fld>
            <a:endParaRPr lang="en-SE"/>
          </a:p>
        </p:txBody>
      </p:sp>
    </p:spTree>
    <p:extLst>
      <p:ext uri="{BB962C8B-B14F-4D97-AF65-F5344CB8AC3E}">
        <p14:creationId xmlns:p14="http://schemas.microsoft.com/office/powerpoint/2010/main" val="233299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3EFAA-66B4-93E6-FF21-6FB9CD62CF4C}"/>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1C68B828-172A-6ADF-A98D-37D20AB2EC53}"/>
              </a:ext>
            </a:extLst>
          </p:cNvPr>
          <p:cNvSpPr>
            <a:spLocks noGrp="1"/>
          </p:cNvSpPr>
          <p:nvPr>
            <p:ph type="dt" sz="half" idx="10"/>
          </p:nvPr>
        </p:nvSpPr>
        <p:spPr/>
        <p:txBody>
          <a:bodyPr/>
          <a:lstStyle/>
          <a:p>
            <a:endParaRPr lang="en-SE"/>
          </a:p>
        </p:txBody>
      </p:sp>
      <p:sp>
        <p:nvSpPr>
          <p:cNvPr id="4" name="Footer Placeholder 3">
            <a:extLst>
              <a:ext uri="{FF2B5EF4-FFF2-40B4-BE49-F238E27FC236}">
                <a16:creationId xmlns:a16="http://schemas.microsoft.com/office/drawing/2014/main" id="{0ED456B2-332A-8806-9E51-EA6AE86EBA04}"/>
              </a:ext>
            </a:extLst>
          </p:cNvPr>
          <p:cNvSpPr>
            <a:spLocks noGrp="1"/>
          </p:cNvSpPr>
          <p:nvPr>
            <p:ph type="ftr" sz="quarter" idx="11"/>
          </p:nvPr>
        </p:nvSpPr>
        <p:spPr/>
        <p:txBody>
          <a:bodyPr/>
          <a:lstStyle/>
          <a:p>
            <a:r>
              <a:rPr lang="en-GB"/>
              <a:t>PDG Anna König, RC Zone 17</a:t>
            </a:r>
            <a:endParaRPr lang="en-SE"/>
          </a:p>
        </p:txBody>
      </p:sp>
      <p:sp>
        <p:nvSpPr>
          <p:cNvPr id="5" name="Slide Number Placeholder 4">
            <a:extLst>
              <a:ext uri="{FF2B5EF4-FFF2-40B4-BE49-F238E27FC236}">
                <a16:creationId xmlns:a16="http://schemas.microsoft.com/office/drawing/2014/main" id="{728B0391-76B0-6C94-61D0-5DC0E02CFCE1}"/>
              </a:ext>
            </a:extLst>
          </p:cNvPr>
          <p:cNvSpPr>
            <a:spLocks noGrp="1"/>
          </p:cNvSpPr>
          <p:nvPr>
            <p:ph type="sldNum" sz="quarter" idx="12"/>
          </p:nvPr>
        </p:nvSpPr>
        <p:spPr/>
        <p:txBody>
          <a:bodyPr/>
          <a:lstStyle/>
          <a:p>
            <a:fld id="{AB957725-CFD1-CC4D-8E73-AFD0A8BF8E81}" type="slidenum">
              <a:rPr lang="en-SE" smtClean="0"/>
              <a:t>‹#›</a:t>
            </a:fld>
            <a:endParaRPr lang="en-SE"/>
          </a:p>
        </p:txBody>
      </p:sp>
    </p:spTree>
    <p:extLst>
      <p:ext uri="{BB962C8B-B14F-4D97-AF65-F5344CB8AC3E}">
        <p14:creationId xmlns:p14="http://schemas.microsoft.com/office/powerpoint/2010/main" val="67306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6E98AF-9352-A4E3-999B-FA0E9AEBB0C8}"/>
              </a:ext>
            </a:extLst>
          </p:cNvPr>
          <p:cNvSpPr>
            <a:spLocks noGrp="1"/>
          </p:cNvSpPr>
          <p:nvPr>
            <p:ph type="dt" sz="half" idx="10"/>
          </p:nvPr>
        </p:nvSpPr>
        <p:spPr/>
        <p:txBody>
          <a:bodyPr/>
          <a:lstStyle/>
          <a:p>
            <a:endParaRPr lang="en-SE"/>
          </a:p>
        </p:txBody>
      </p:sp>
      <p:sp>
        <p:nvSpPr>
          <p:cNvPr id="3" name="Footer Placeholder 2">
            <a:extLst>
              <a:ext uri="{FF2B5EF4-FFF2-40B4-BE49-F238E27FC236}">
                <a16:creationId xmlns:a16="http://schemas.microsoft.com/office/drawing/2014/main" id="{F5E873F3-0C66-CCDA-E453-D77790B453C6}"/>
              </a:ext>
            </a:extLst>
          </p:cNvPr>
          <p:cNvSpPr>
            <a:spLocks noGrp="1"/>
          </p:cNvSpPr>
          <p:nvPr>
            <p:ph type="ftr" sz="quarter" idx="11"/>
          </p:nvPr>
        </p:nvSpPr>
        <p:spPr/>
        <p:txBody>
          <a:bodyPr/>
          <a:lstStyle/>
          <a:p>
            <a:r>
              <a:rPr lang="en-GB"/>
              <a:t>PDG Anna König, RC Zone 17</a:t>
            </a:r>
            <a:endParaRPr lang="en-SE"/>
          </a:p>
        </p:txBody>
      </p:sp>
      <p:sp>
        <p:nvSpPr>
          <p:cNvPr id="4" name="Slide Number Placeholder 3">
            <a:extLst>
              <a:ext uri="{FF2B5EF4-FFF2-40B4-BE49-F238E27FC236}">
                <a16:creationId xmlns:a16="http://schemas.microsoft.com/office/drawing/2014/main" id="{7E5F86F7-1FA8-75F7-F314-CFA4E6368C7C}"/>
              </a:ext>
            </a:extLst>
          </p:cNvPr>
          <p:cNvSpPr>
            <a:spLocks noGrp="1"/>
          </p:cNvSpPr>
          <p:nvPr>
            <p:ph type="sldNum" sz="quarter" idx="12"/>
          </p:nvPr>
        </p:nvSpPr>
        <p:spPr/>
        <p:txBody>
          <a:bodyPr/>
          <a:lstStyle/>
          <a:p>
            <a:fld id="{AB957725-CFD1-CC4D-8E73-AFD0A8BF8E81}" type="slidenum">
              <a:rPr lang="en-SE" smtClean="0"/>
              <a:t>‹#›</a:t>
            </a:fld>
            <a:endParaRPr lang="en-SE"/>
          </a:p>
        </p:txBody>
      </p:sp>
    </p:spTree>
    <p:extLst>
      <p:ext uri="{BB962C8B-B14F-4D97-AF65-F5344CB8AC3E}">
        <p14:creationId xmlns:p14="http://schemas.microsoft.com/office/powerpoint/2010/main" val="416626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29F2-3203-6B9F-8DEE-08C93928DB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7C7C10A2-B191-EA81-3B23-13A95C873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7317BCE9-F489-9039-F487-68482BF2D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D08444-49DA-6FC4-87C5-FAE5EC5AEF58}"/>
              </a:ext>
            </a:extLst>
          </p:cNvPr>
          <p:cNvSpPr>
            <a:spLocks noGrp="1"/>
          </p:cNvSpPr>
          <p:nvPr>
            <p:ph type="dt" sz="half" idx="10"/>
          </p:nvPr>
        </p:nvSpPr>
        <p:spPr/>
        <p:txBody>
          <a:bodyPr/>
          <a:lstStyle/>
          <a:p>
            <a:endParaRPr lang="en-SE"/>
          </a:p>
        </p:txBody>
      </p:sp>
      <p:sp>
        <p:nvSpPr>
          <p:cNvPr id="6" name="Footer Placeholder 5">
            <a:extLst>
              <a:ext uri="{FF2B5EF4-FFF2-40B4-BE49-F238E27FC236}">
                <a16:creationId xmlns:a16="http://schemas.microsoft.com/office/drawing/2014/main" id="{7DBBCB93-ACE9-A0C3-254C-AFB24BCB2848}"/>
              </a:ext>
            </a:extLst>
          </p:cNvPr>
          <p:cNvSpPr>
            <a:spLocks noGrp="1"/>
          </p:cNvSpPr>
          <p:nvPr>
            <p:ph type="ftr" sz="quarter" idx="11"/>
          </p:nvPr>
        </p:nvSpPr>
        <p:spPr/>
        <p:txBody>
          <a:bodyPr/>
          <a:lstStyle/>
          <a:p>
            <a:r>
              <a:rPr lang="en-GB"/>
              <a:t>PDG Anna König, RC Zone 17</a:t>
            </a:r>
            <a:endParaRPr lang="en-SE"/>
          </a:p>
        </p:txBody>
      </p:sp>
      <p:sp>
        <p:nvSpPr>
          <p:cNvPr id="7" name="Slide Number Placeholder 6">
            <a:extLst>
              <a:ext uri="{FF2B5EF4-FFF2-40B4-BE49-F238E27FC236}">
                <a16:creationId xmlns:a16="http://schemas.microsoft.com/office/drawing/2014/main" id="{B5D43155-819C-342C-9478-C99B753CC62B}"/>
              </a:ext>
            </a:extLst>
          </p:cNvPr>
          <p:cNvSpPr>
            <a:spLocks noGrp="1"/>
          </p:cNvSpPr>
          <p:nvPr>
            <p:ph type="sldNum" sz="quarter" idx="12"/>
          </p:nvPr>
        </p:nvSpPr>
        <p:spPr/>
        <p:txBody>
          <a:bodyPr/>
          <a:lstStyle/>
          <a:p>
            <a:fld id="{AB957725-CFD1-CC4D-8E73-AFD0A8BF8E81}" type="slidenum">
              <a:rPr lang="en-SE" smtClean="0"/>
              <a:t>‹#›</a:t>
            </a:fld>
            <a:endParaRPr lang="en-SE"/>
          </a:p>
        </p:txBody>
      </p:sp>
    </p:spTree>
    <p:extLst>
      <p:ext uri="{BB962C8B-B14F-4D97-AF65-F5344CB8AC3E}">
        <p14:creationId xmlns:p14="http://schemas.microsoft.com/office/powerpoint/2010/main" val="227723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9AC98-F5CA-EC57-DD04-C0C9D562C0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51CE71AA-0442-ABF0-664B-CB5B3D1C1C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49A544CC-56CA-EC13-4A7E-0050629E9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883F754-43DE-3630-C211-403AD47939FA}"/>
              </a:ext>
            </a:extLst>
          </p:cNvPr>
          <p:cNvSpPr>
            <a:spLocks noGrp="1"/>
          </p:cNvSpPr>
          <p:nvPr>
            <p:ph type="dt" sz="half" idx="10"/>
          </p:nvPr>
        </p:nvSpPr>
        <p:spPr/>
        <p:txBody>
          <a:bodyPr/>
          <a:lstStyle/>
          <a:p>
            <a:endParaRPr lang="en-SE"/>
          </a:p>
        </p:txBody>
      </p:sp>
      <p:sp>
        <p:nvSpPr>
          <p:cNvPr id="6" name="Footer Placeholder 5">
            <a:extLst>
              <a:ext uri="{FF2B5EF4-FFF2-40B4-BE49-F238E27FC236}">
                <a16:creationId xmlns:a16="http://schemas.microsoft.com/office/drawing/2014/main" id="{7D3AA6E3-52CF-51A4-AF0B-136846914A84}"/>
              </a:ext>
            </a:extLst>
          </p:cNvPr>
          <p:cNvSpPr>
            <a:spLocks noGrp="1"/>
          </p:cNvSpPr>
          <p:nvPr>
            <p:ph type="ftr" sz="quarter" idx="11"/>
          </p:nvPr>
        </p:nvSpPr>
        <p:spPr/>
        <p:txBody>
          <a:bodyPr/>
          <a:lstStyle/>
          <a:p>
            <a:r>
              <a:rPr lang="en-GB"/>
              <a:t>PDG Anna König, RC Zone 17</a:t>
            </a:r>
            <a:endParaRPr lang="en-SE"/>
          </a:p>
        </p:txBody>
      </p:sp>
      <p:sp>
        <p:nvSpPr>
          <p:cNvPr id="7" name="Slide Number Placeholder 6">
            <a:extLst>
              <a:ext uri="{FF2B5EF4-FFF2-40B4-BE49-F238E27FC236}">
                <a16:creationId xmlns:a16="http://schemas.microsoft.com/office/drawing/2014/main" id="{2CD03ABA-680E-921D-D72A-94BE08A6AFA9}"/>
              </a:ext>
            </a:extLst>
          </p:cNvPr>
          <p:cNvSpPr>
            <a:spLocks noGrp="1"/>
          </p:cNvSpPr>
          <p:nvPr>
            <p:ph type="sldNum" sz="quarter" idx="12"/>
          </p:nvPr>
        </p:nvSpPr>
        <p:spPr/>
        <p:txBody>
          <a:bodyPr/>
          <a:lstStyle/>
          <a:p>
            <a:fld id="{AB957725-CFD1-CC4D-8E73-AFD0A8BF8E81}" type="slidenum">
              <a:rPr lang="en-SE" smtClean="0"/>
              <a:t>‹#›</a:t>
            </a:fld>
            <a:endParaRPr lang="en-SE"/>
          </a:p>
        </p:txBody>
      </p:sp>
    </p:spTree>
    <p:extLst>
      <p:ext uri="{BB962C8B-B14F-4D97-AF65-F5344CB8AC3E}">
        <p14:creationId xmlns:p14="http://schemas.microsoft.com/office/powerpoint/2010/main" val="216611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5B56A-2E8E-C15E-D76E-3F42F63E34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D50A439F-3D08-A9EB-E047-A47511A40E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A80E27E5-01FE-0EC0-CCAA-90C6A91EB0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E"/>
          </a:p>
        </p:txBody>
      </p:sp>
      <p:sp>
        <p:nvSpPr>
          <p:cNvPr id="5" name="Footer Placeholder 4">
            <a:extLst>
              <a:ext uri="{FF2B5EF4-FFF2-40B4-BE49-F238E27FC236}">
                <a16:creationId xmlns:a16="http://schemas.microsoft.com/office/drawing/2014/main" id="{EF3E8895-C6FF-523C-93A6-39F4C1E0D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PDG Anna König, RC Zone 17</a:t>
            </a:r>
            <a:endParaRPr lang="en-SE"/>
          </a:p>
        </p:txBody>
      </p:sp>
      <p:sp>
        <p:nvSpPr>
          <p:cNvPr id="6" name="Slide Number Placeholder 5">
            <a:extLst>
              <a:ext uri="{FF2B5EF4-FFF2-40B4-BE49-F238E27FC236}">
                <a16:creationId xmlns:a16="http://schemas.microsoft.com/office/drawing/2014/main" id="{81ECF06F-9F3C-86DD-6783-1BC57F9175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57725-CFD1-CC4D-8E73-AFD0A8BF8E81}" type="slidenum">
              <a:rPr lang="en-SE" smtClean="0"/>
              <a:t>‹#›</a:t>
            </a:fld>
            <a:endParaRPr lang="en-SE"/>
          </a:p>
        </p:txBody>
      </p:sp>
    </p:spTree>
    <p:extLst>
      <p:ext uri="{BB962C8B-B14F-4D97-AF65-F5344CB8AC3E}">
        <p14:creationId xmlns:p14="http://schemas.microsoft.com/office/powerpoint/2010/main" val="3563172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6" r:id="rId16"/>
    <p:sldLayoutId id="2147483667" r:id="rId1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rotary5790.org/Stories/rotary-s-people-of-action-campaign-is-in-full-swing" TargetMode="External"/><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hyperlink" Target="https://rotary5790.org/Stories/rotary-s-people-of-action-campaign-is-in-full-sw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http://www.contratacionpublicacp.com/profiles/blog/list?user=1dwn5ewte6pkj"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igsaw puzzle color background">
            <a:extLst>
              <a:ext uri="{FF2B5EF4-FFF2-40B4-BE49-F238E27FC236}">
                <a16:creationId xmlns:a16="http://schemas.microsoft.com/office/drawing/2014/main" id="{75627AD9-C7E4-0D7D-9A83-8E007CA2EB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90"/>
          <a:stretch/>
        </p:blipFill>
        <p:spPr bwMode="auto">
          <a:xfrm rot="16200000">
            <a:off x="5715000" y="381000"/>
            <a:ext cx="6858000" cy="6096000"/>
          </a:xfrm>
          <a:prstGeom prst="rect">
            <a:avLst/>
          </a:prstGeom>
          <a:extLst>
            <a:ext uri="{909E8E84-426E-40DD-AFC4-6F175D3DCCD1}">
              <a14:hiddenFill xmlns:a14="http://schemas.microsoft.com/office/drawing/2010/main">
                <a:solidFill>
                  <a:srgbClr val="FFFFFF"/>
                </a:solidFill>
              </a14:hiddenFill>
            </a:ext>
          </a:extLst>
        </p:spPr>
      </p:pic>
      <p:sp>
        <p:nvSpPr>
          <p:cNvPr id="10" name="Platshållare för text 9">
            <a:extLst>
              <a:ext uri="{FF2B5EF4-FFF2-40B4-BE49-F238E27FC236}">
                <a16:creationId xmlns:a16="http://schemas.microsoft.com/office/drawing/2014/main" id="{DC61408B-88B2-945B-F4E2-BE2B62064488}"/>
              </a:ext>
            </a:extLst>
          </p:cNvPr>
          <p:cNvSpPr>
            <a:spLocks noGrp="1"/>
          </p:cNvSpPr>
          <p:nvPr>
            <p:ph type="body" sz="quarter" idx="14"/>
          </p:nvPr>
        </p:nvSpPr>
        <p:spPr/>
        <p:txBody>
          <a:bodyPr/>
          <a:lstStyle/>
          <a:p>
            <a:r>
              <a:rPr lang="sv-SE" dirty="0"/>
              <a:t>PETS </a:t>
            </a:r>
          </a:p>
        </p:txBody>
      </p:sp>
      <p:sp>
        <p:nvSpPr>
          <p:cNvPr id="5" name="Platshållare för innehåll 4">
            <a:extLst>
              <a:ext uri="{FF2B5EF4-FFF2-40B4-BE49-F238E27FC236}">
                <a16:creationId xmlns:a16="http://schemas.microsoft.com/office/drawing/2014/main" id="{F385AA3A-1752-4810-0A97-EE1569453FF6}"/>
              </a:ext>
            </a:extLst>
          </p:cNvPr>
          <p:cNvSpPr>
            <a:spLocks noGrp="1"/>
          </p:cNvSpPr>
          <p:nvPr>
            <p:ph type="subTitle" idx="1"/>
          </p:nvPr>
        </p:nvSpPr>
        <p:spPr/>
        <p:txBody>
          <a:bodyPr>
            <a:normAutofit/>
          </a:bodyPr>
          <a:lstStyle/>
          <a:p>
            <a:pPr marL="0" indent="0">
              <a:buNone/>
            </a:pPr>
            <a:r>
              <a:rPr lang="en-GB" sz="2000" b="1" dirty="0"/>
              <a:t>2024-03-16</a:t>
            </a:r>
          </a:p>
          <a:p>
            <a:pPr marL="0" indent="0">
              <a:buNone/>
            </a:pPr>
            <a:endParaRPr lang="en-GB" sz="2000" b="1" dirty="0"/>
          </a:p>
        </p:txBody>
      </p:sp>
      <p:sp>
        <p:nvSpPr>
          <p:cNvPr id="2" name="Rubrik 1">
            <a:extLst>
              <a:ext uri="{FF2B5EF4-FFF2-40B4-BE49-F238E27FC236}">
                <a16:creationId xmlns:a16="http://schemas.microsoft.com/office/drawing/2014/main" id="{99DC2609-34DC-3EFD-2FD0-44BCB8F1DEC4}"/>
              </a:ext>
            </a:extLst>
          </p:cNvPr>
          <p:cNvSpPr>
            <a:spLocks noGrp="1"/>
          </p:cNvSpPr>
          <p:nvPr>
            <p:ph type="title" idx="4294967295"/>
          </p:nvPr>
        </p:nvSpPr>
        <p:spPr>
          <a:xfrm>
            <a:off x="685800" y="391649"/>
            <a:ext cx="11506200" cy="1539875"/>
          </a:xfrm>
        </p:spPr>
        <p:txBody>
          <a:bodyPr>
            <a:normAutofit/>
          </a:bodyPr>
          <a:lstStyle/>
          <a:p>
            <a:br>
              <a:rPr lang="sv-SE" dirty="0"/>
            </a:br>
            <a:endParaRPr lang="sv-SE" dirty="0"/>
          </a:p>
        </p:txBody>
      </p:sp>
      <p:sp>
        <p:nvSpPr>
          <p:cNvPr id="8" name="textruta 7">
            <a:extLst>
              <a:ext uri="{FF2B5EF4-FFF2-40B4-BE49-F238E27FC236}">
                <a16:creationId xmlns:a16="http://schemas.microsoft.com/office/drawing/2014/main" id="{C83FD099-8EF2-2ABB-2868-F369A6D960C5}"/>
              </a:ext>
            </a:extLst>
          </p:cNvPr>
          <p:cNvSpPr txBox="1"/>
          <p:nvPr/>
        </p:nvSpPr>
        <p:spPr>
          <a:xfrm>
            <a:off x="552541" y="3881028"/>
            <a:ext cx="4614370" cy="2308324"/>
          </a:xfrm>
          <a:prstGeom prst="rect">
            <a:avLst/>
          </a:prstGeom>
          <a:noFill/>
        </p:spPr>
        <p:txBody>
          <a:bodyPr wrap="square">
            <a:spAutoFit/>
          </a:bodyPr>
          <a:lstStyle/>
          <a:p>
            <a:r>
              <a:rPr lang="sv-SE" dirty="0">
                <a:solidFill>
                  <a:schemeClr val="bg1"/>
                </a:solidFill>
                <a:latin typeface="Arial Nova" panose="020B0504020202020204" pitchFamily="34" charset="0"/>
              </a:rPr>
              <a:t>Anna Wedin</a:t>
            </a:r>
          </a:p>
          <a:p>
            <a:r>
              <a:rPr lang="sv-SE" dirty="0">
                <a:solidFill>
                  <a:schemeClr val="bg1"/>
                </a:solidFill>
                <a:latin typeface="Arial Nova" panose="020B0504020202020204" pitchFamily="34" charset="0"/>
              </a:rPr>
              <a:t>Distriktets medlemskommittéordförande</a:t>
            </a:r>
          </a:p>
          <a:p>
            <a:endParaRPr lang="sv-SE" dirty="0">
              <a:solidFill>
                <a:schemeClr val="bg1"/>
              </a:solidFill>
              <a:latin typeface="Arial Nova" panose="020B0504020202020204" pitchFamily="34" charset="0"/>
            </a:endParaRPr>
          </a:p>
          <a:p>
            <a:r>
              <a:rPr lang="sv-SE" dirty="0">
                <a:solidFill>
                  <a:schemeClr val="bg1"/>
                </a:solidFill>
                <a:latin typeface="Arial Nova" panose="020B0504020202020204" pitchFamily="34" charset="0"/>
              </a:rPr>
              <a:t>Anna König</a:t>
            </a:r>
          </a:p>
          <a:p>
            <a:r>
              <a:rPr lang="sv-SE" dirty="0">
                <a:solidFill>
                  <a:schemeClr val="bg1"/>
                </a:solidFill>
                <a:latin typeface="Arial Nova" panose="020B0504020202020204" pitchFamily="34" charset="0"/>
              </a:rPr>
              <a:t>Rotary </a:t>
            </a:r>
            <a:r>
              <a:rPr lang="sv-SE" dirty="0" err="1">
                <a:solidFill>
                  <a:schemeClr val="bg1"/>
                </a:solidFill>
                <a:latin typeface="Arial Nova" panose="020B0504020202020204" pitchFamily="34" charset="0"/>
              </a:rPr>
              <a:t>Coordinator</a:t>
            </a:r>
            <a:r>
              <a:rPr lang="sv-SE" dirty="0">
                <a:solidFill>
                  <a:schemeClr val="bg1"/>
                </a:solidFill>
                <a:latin typeface="Arial Nova" panose="020B0504020202020204" pitchFamily="34" charset="0"/>
              </a:rPr>
              <a:t> Zoon 17</a:t>
            </a:r>
          </a:p>
          <a:p>
            <a:endParaRPr lang="sv-SE" dirty="0">
              <a:solidFill>
                <a:schemeClr val="bg1"/>
              </a:solidFill>
              <a:latin typeface="Arial Nova" panose="020B0504020202020204" pitchFamily="34" charset="0"/>
            </a:endParaRPr>
          </a:p>
          <a:p>
            <a:r>
              <a:rPr lang="sv-SE" dirty="0">
                <a:solidFill>
                  <a:schemeClr val="bg1"/>
                </a:solidFill>
                <a:latin typeface="Arial Nova" panose="020B0504020202020204" pitchFamily="34" charset="0"/>
              </a:rPr>
              <a:t>Claes Malmsten </a:t>
            </a:r>
          </a:p>
          <a:p>
            <a:r>
              <a:rPr lang="sv-SE" dirty="0">
                <a:solidFill>
                  <a:schemeClr val="bg1"/>
                </a:solidFill>
                <a:latin typeface="Arial Nova" panose="020B0504020202020204" pitchFamily="34" charset="0"/>
              </a:rPr>
              <a:t>Distriktets medlemskommitté</a:t>
            </a:r>
          </a:p>
        </p:txBody>
      </p:sp>
      <p:sp>
        <p:nvSpPr>
          <p:cNvPr id="7" name="Rektangel 6">
            <a:extLst>
              <a:ext uri="{FF2B5EF4-FFF2-40B4-BE49-F238E27FC236}">
                <a16:creationId xmlns:a16="http://schemas.microsoft.com/office/drawing/2014/main" id="{2345574D-9443-36A9-5CDB-12118CE1D7B7}"/>
              </a:ext>
            </a:extLst>
          </p:cNvPr>
          <p:cNvSpPr/>
          <p:nvPr/>
        </p:nvSpPr>
        <p:spPr>
          <a:xfrm>
            <a:off x="6096000" y="0"/>
            <a:ext cx="6096000" cy="6881690"/>
          </a:xfrm>
          <a:prstGeom prst="rect">
            <a:avLst/>
          </a:prstGeom>
          <a:solidFill>
            <a:srgbClr val="00B0F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463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7FC72-E628-06C7-C128-E7AB0597AD9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52F031-A57C-3A70-84C6-41C1341326B3}"/>
              </a:ext>
            </a:extLst>
          </p:cNvPr>
          <p:cNvSpPr>
            <a:spLocks noGrp="1"/>
          </p:cNvSpPr>
          <p:nvPr>
            <p:ph type="title"/>
          </p:nvPr>
        </p:nvSpPr>
        <p:spPr/>
        <p:txBody>
          <a:bodyPr/>
          <a:lstStyle/>
          <a:p>
            <a:pPr lvl="0"/>
            <a:r>
              <a:rPr lang="sv-SE" dirty="0"/>
              <a:t>Rotarys Kärnvärden</a:t>
            </a:r>
            <a:endParaRPr lang="sv-SE" b="0" i="1" dirty="0"/>
          </a:p>
        </p:txBody>
      </p:sp>
      <p:sp>
        <p:nvSpPr>
          <p:cNvPr id="6" name="Content Placeholder 2">
            <a:extLst>
              <a:ext uri="{FF2B5EF4-FFF2-40B4-BE49-F238E27FC236}">
                <a16:creationId xmlns:a16="http://schemas.microsoft.com/office/drawing/2014/main" id="{5B73A59B-4043-45D1-BC07-2191E9F3CB4E}"/>
              </a:ext>
            </a:extLst>
          </p:cNvPr>
          <p:cNvSpPr>
            <a:spLocks noGrp="1"/>
          </p:cNvSpPr>
          <p:nvPr>
            <p:ph idx="1"/>
          </p:nvPr>
        </p:nvSpPr>
        <p:spPr>
          <a:xfrm>
            <a:off x="380999" y="1655612"/>
            <a:ext cx="11506199" cy="5086818"/>
          </a:xfrm>
        </p:spPr>
        <p:txBody>
          <a:bodyPr>
            <a:noAutofit/>
          </a:bodyPr>
          <a:lstStyle/>
          <a:p>
            <a:r>
              <a:rPr lang="sv-SE" dirty="0">
                <a:solidFill>
                  <a:srgbClr val="002060"/>
                </a:solidFill>
                <a:effectLst/>
              </a:rPr>
              <a:t>Världen idag är inte vad den var när Rotary grundades 1905. Demografin har ändrats, förändringar sker allt snabbare och teknologi har skapat nya</a:t>
            </a:r>
            <a:r>
              <a:rPr lang="sv-SE" dirty="0">
                <a:solidFill>
                  <a:srgbClr val="002060"/>
                </a:solidFill>
              </a:rPr>
              <a:t> </a:t>
            </a:r>
            <a:r>
              <a:rPr lang="sv-SE" dirty="0">
                <a:solidFill>
                  <a:srgbClr val="002060"/>
                </a:solidFill>
                <a:effectLst/>
              </a:rPr>
              <a:t>möjligheter för kontakter och hjälpinsatser.</a:t>
            </a:r>
            <a:br>
              <a:rPr lang="sv-SE" dirty="0">
                <a:solidFill>
                  <a:srgbClr val="002060"/>
                </a:solidFill>
                <a:effectLst/>
              </a:rPr>
            </a:br>
            <a:r>
              <a:rPr lang="sv-SE" dirty="0">
                <a:solidFill>
                  <a:srgbClr val="002060"/>
                </a:solidFill>
                <a:effectLst/>
              </a:rPr>
              <a:t>Det som däremot inte har ändrats är</a:t>
            </a:r>
            <a:r>
              <a:rPr lang="sv-SE" dirty="0">
                <a:solidFill>
                  <a:srgbClr val="002060"/>
                </a:solidFill>
              </a:rPr>
              <a:t> </a:t>
            </a:r>
            <a:r>
              <a:rPr lang="sv-SE" dirty="0">
                <a:solidFill>
                  <a:srgbClr val="002060"/>
                </a:solidFill>
                <a:effectLst/>
              </a:rPr>
              <a:t>behovet av de värderingar som definierar Rotary: </a:t>
            </a:r>
            <a:r>
              <a:rPr lang="sv-SE" b="1" dirty="0">
                <a:solidFill>
                  <a:srgbClr val="E97132"/>
                </a:solidFill>
                <a:effectLst/>
              </a:rPr>
              <a:t>KÄRNVÄRDEN</a:t>
            </a:r>
            <a:br>
              <a:rPr lang="sv-SE" dirty="0">
                <a:solidFill>
                  <a:srgbClr val="002060"/>
                </a:solidFill>
                <a:effectLst/>
              </a:rPr>
            </a:br>
            <a:endParaRPr lang="sv-SE" dirty="0">
              <a:solidFill>
                <a:srgbClr val="002060"/>
              </a:solidFill>
              <a:effectLst/>
            </a:endParaRPr>
          </a:p>
          <a:p>
            <a:r>
              <a:rPr lang="sv-SE" dirty="0">
                <a:solidFill>
                  <a:srgbClr val="002060"/>
                </a:solidFill>
                <a:effectLst/>
              </a:rPr>
              <a:t>Genom att hedra vårt förflutna och välkomna vår framtid, kan vi utvecklas och</a:t>
            </a:r>
            <a:r>
              <a:rPr lang="sv-SE" dirty="0">
                <a:solidFill>
                  <a:srgbClr val="002060"/>
                </a:solidFill>
              </a:rPr>
              <a:t> </a:t>
            </a:r>
            <a:r>
              <a:rPr lang="sv-SE" dirty="0">
                <a:solidFill>
                  <a:srgbClr val="002060"/>
                </a:solidFill>
                <a:effectLst/>
              </a:rPr>
              <a:t>se till att Rotary fortsätter att inte bara vara relevant, utan framgångsrik.</a:t>
            </a:r>
          </a:p>
          <a:p>
            <a:endParaRPr lang="sv-SE" dirty="0">
              <a:solidFill>
                <a:srgbClr val="002060"/>
              </a:solidFill>
            </a:endParaRPr>
          </a:p>
          <a:p>
            <a:r>
              <a:rPr lang="sv-SE" b="1" dirty="0">
                <a:solidFill>
                  <a:srgbClr val="E97132"/>
                </a:solidFill>
                <a:effectLst/>
              </a:rPr>
              <a:t>VAD</a:t>
            </a:r>
            <a:r>
              <a:rPr lang="sv-SE" dirty="0">
                <a:solidFill>
                  <a:srgbClr val="002060"/>
                </a:solidFill>
                <a:effectLst/>
              </a:rPr>
              <a:t> Rotary är får vi inte ändra på. Däre</a:t>
            </a:r>
            <a:r>
              <a:rPr lang="sv-SE" dirty="0">
                <a:solidFill>
                  <a:srgbClr val="002060"/>
                </a:solidFill>
              </a:rPr>
              <a:t>mot </a:t>
            </a:r>
            <a:r>
              <a:rPr lang="sv-SE" b="1" dirty="0">
                <a:solidFill>
                  <a:srgbClr val="E97132"/>
                </a:solidFill>
              </a:rPr>
              <a:t>HUR</a:t>
            </a:r>
            <a:r>
              <a:rPr lang="sv-SE" dirty="0">
                <a:solidFill>
                  <a:srgbClr val="002060"/>
                </a:solidFill>
              </a:rPr>
              <a:t> vi gör saker.</a:t>
            </a:r>
            <a:endParaRPr lang="sv-SE" sz="2800" kern="0" dirty="0">
              <a:solidFill>
                <a:srgbClr val="002060"/>
              </a:solidFill>
              <a:effectLst/>
              <a:ea typeface="Calibri" panose="020F0502020204030204" pitchFamily="34" charset="0"/>
              <a:cs typeface="Helvetica" pitchFamily="2" charset="0"/>
            </a:endParaRPr>
          </a:p>
        </p:txBody>
      </p:sp>
    </p:spTree>
    <p:custDataLst>
      <p:tags r:id="rId1"/>
    </p:custDataLst>
    <p:extLst>
      <p:ext uri="{BB962C8B-B14F-4D97-AF65-F5344CB8AC3E}">
        <p14:creationId xmlns:p14="http://schemas.microsoft.com/office/powerpoint/2010/main" val="353562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38AB-8B46-85BA-F2AC-B3825F405B69}"/>
              </a:ext>
            </a:extLst>
          </p:cNvPr>
          <p:cNvSpPr>
            <a:spLocks noGrp="1"/>
          </p:cNvSpPr>
          <p:nvPr>
            <p:ph type="title"/>
          </p:nvPr>
        </p:nvSpPr>
        <p:spPr/>
        <p:txBody>
          <a:bodyPr>
            <a:normAutofit/>
          </a:bodyPr>
          <a:lstStyle/>
          <a:p>
            <a:r>
              <a:rPr lang="sv-SE" sz="4400"/>
              <a:t>Förändringar i klubben</a:t>
            </a:r>
          </a:p>
        </p:txBody>
      </p:sp>
      <p:sp>
        <p:nvSpPr>
          <p:cNvPr id="4" name="TextBox 3">
            <a:extLst>
              <a:ext uri="{FF2B5EF4-FFF2-40B4-BE49-F238E27FC236}">
                <a16:creationId xmlns:a16="http://schemas.microsoft.com/office/drawing/2014/main" id="{459717BC-71F0-4C01-15A3-970BDC41E423}"/>
              </a:ext>
            </a:extLst>
          </p:cNvPr>
          <p:cNvSpPr txBox="1"/>
          <p:nvPr/>
        </p:nvSpPr>
        <p:spPr>
          <a:xfrm>
            <a:off x="381000" y="1725394"/>
            <a:ext cx="10544537" cy="4524315"/>
          </a:xfrm>
          <a:prstGeom prst="rect">
            <a:avLst/>
          </a:prstGeom>
          <a:noFill/>
        </p:spPr>
        <p:txBody>
          <a:bodyPr wrap="square">
            <a:spAutoFit/>
          </a:bodyPr>
          <a:lstStyle/>
          <a:p>
            <a:pPr marL="285750" indent="-285750">
              <a:buFont typeface="Arial" panose="020B0604020202020204" pitchFamily="34" charset="0"/>
              <a:buChar char="•"/>
            </a:pPr>
            <a:r>
              <a:rPr lang="en-SE" sz="2400" kern="100" dirty="0">
                <a:effectLst/>
                <a:latin typeface="Calibri" panose="020F0502020204030204" pitchFamily="34" charset="0"/>
                <a:ea typeface="Calibri" panose="020F0502020204030204" pitchFamily="34" charset="0"/>
                <a:cs typeface="Times New Roman" panose="02020603050405020304" pitchFamily="18" charset="0"/>
              </a:rPr>
              <a:t>Vi behöver alla bli Action Plan Champions och bidra till att förändra våra klubbar till det bättre. Genom det blir Rotary starkare. </a:t>
            </a:r>
          </a:p>
          <a:p>
            <a:pPr marL="285750" indent="-285750">
              <a:buFont typeface="Arial" panose="020B0604020202020204" pitchFamily="34" charset="0"/>
              <a:buChar char="•"/>
            </a:pPr>
            <a:endParaRPr lang="en-SE" sz="2400"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SE" sz="2400" kern="100" dirty="0">
                <a:effectLst/>
                <a:latin typeface="Calibri" panose="020F0502020204030204" pitchFamily="34" charset="0"/>
                <a:ea typeface="Calibri" panose="020F0502020204030204" pitchFamily="34" charset="0"/>
                <a:cs typeface="Times New Roman" panose="02020603050405020304" pitchFamily="18" charset="0"/>
              </a:rPr>
              <a:t>Detta innebär att vi ska bygga vidare på det vi har, kontinuitet är fortfarande viktigt. Lika viktigt är dock att Rotary och våra klubbar inte stagnerar i gamla mönster. Använd Action Plan som ett verktyg för att uppnå en bättre upplevelse av klubben och dess verksamhet.</a:t>
            </a:r>
          </a:p>
          <a:p>
            <a:r>
              <a:rPr lang="en-SE"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SE" sz="2400" kern="100" dirty="0">
                <a:latin typeface="Calibri" panose="020F0502020204030204" pitchFamily="34" charset="0"/>
                <a:ea typeface="Calibri" panose="020F0502020204030204" pitchFamily="34" charset="0"/>
                <a:cs typeface="Times New Roman" panose="02020603050405020304" pitchFamily="18" charset="0"/>
              </a:rPr>
              <a:t>RIPE Stephanie Urchick: </a:t>
            </a:r>
            <a:r>
              <a:rPr lang="en-SE" sz="2400" b="1" kern="100" dirty="0">
                <a:effectLst/>
                <a:latin typeface="Calibri" panose="020F0502020204030204" pitchFamily="34" charset="0"/>
                <a:ea typeface="Calibri" panose="020F0502020204030204" pitchFamily="34" charset="0"/>
                <a:cs typeface="Times New Roman" panose="02020603050405020304" pitchFamily="18" charset="0"/>
              </a:rPr>
              <a:t>Om ett distrikt eller en klubb har gjort saker på ett visst sätt väldigt länge så är det antagligen hög tid att förändra hur vi gör dem. </a:t>
            </a:r>
          </a:p>
          <a:p>
            <a:pPr marL="285750" indent="-285750">
              <a:buFont typeface="Arial" panose="020B0604020202020204" pitchFamily="34" charset="0"/>
              <a:buChar char="•"/>
            </a:pPr>
            <a:endParaRPr lang="en-SE" sz="2400" b="1"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SE"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ktangel 2">
            <a:extLst>
              <a:ext uri="{FF2B5EF4-FFF2-40B4-BE49-F238E27FC236}">
                <a16:creationId xmlns:a16="http://schemas.microsoft.com/office/drawing/2014/main" id="{9E93BD50-3673-E79E-BAB5-1A42F6F45435}"/>
              </a:ext>
            </a:extLst>
          </p:cNvPr>
          <p:cNvSpPr>
            <a:spLocks noGrp="1" noRot="1" noMove="1" noResize="1" noEditPoints="1" noAdjustHandles="1" noChangeArrowheads="1" noChangeShapeType="1"/>
          </p:cNvSpPr>
          <p:nvPr/>
        </p:nvSpPr>
        <p:spPr>
          <a:xfrm>
            <a:off x="10243751" y="6017741"/>
            <a:ext cx="1742303" cy="729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5878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9747-07EE-33BA-E8B4-B2E91C517AE5}"/>
              </a:ext>
            </a:extLst>
          </p:cNvPr>
          <p:cNvSpPr>
            <a:spLocks noGrp="1"/>
          </p:cNvSpPr>
          <p:nvPr>
            <p:ph type="title"/>
          </p:nvPr>
        </p:nvSpPr>
        <p:spPr/>
        <p:txBody>
          <a:bodyPr>
            <a:normAutofit/>
          </a:bodyPr>
          <a:lstStyle/>
          <a:p>
            <a:r>
              <a:rPr lang="sv-SE" sz="4400" dirty="0"/>
              <a:t>Prioriteringar</a:t>
            </a:r>
          </a:p>
        </p:txBody>
      </p:sp>
      <p:pic>
        <p:nvPicPr>
          <p:cNvPr id="16" name="Picture 15" descr="A group of colorful circles&#10;&#10;Description automatically generated with medium confidence">
            <a:extLst>
              <a:ext uri="{FF2B5EF4-FFF2-40B4-BE49-F238E27FC236}">
                <a16:creationId xmlns:a16="http://schemas.microsoft.com/office/drawing/2014/main" id="{BA25E1E5-0AD8-FCAD-18C9-4ED6DCBDFA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3850" y="1540043"/>
            <a:ext cx="9444299" cy="5317957"/>
          </a:xfrm>
          <a:prstGeom prst="rect">
            <a:avLst/>
          </a:prstGeom>
        </p:spPr>
      </p:pic>
      <p:sp>
        <p:nvSpPr>
          <p:cNvPr id="18" name="TextBox 17">
            <a:extLst>
              <a:ext uri="{FF2B5EF4-FFF2-40B4-BE49-F238E27FC236}">
                <a16:creationId xmlns:a16="http://schemas.microsoft.com/office/drawing/2014/main" id="{724D8250-07BC-C097-557A-B14DD192E797}"/>
              </a:ext>
            </a:extLst>
          </p:cNvPr>
          <p:cNvSpPr txBox="1"/>
          <p:nvPr/>
        </p:nvSpPr>
        <p:spPr>
          <a:xfrm>
            <a:off x="5560906" y="2361885"/>
            <a:ext cx="3724712" cy="830997"/>
          </a:xfrm>
          <a:prstGeom prst="rect">
            <a:avLst/>
          </a:prstGeom>
          <a:noFill/>
        </p:spPr>
        <p:txBody>
          <a:bodyPr wrap="square" rtlCol="0">
            <a:spAutoFit/>
          </a:bodyPr>
          <a:lstStyle/>
          <a:p>
            <a:pPr algn="ct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Öka</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vår</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räckvidd</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B929F5AF-07CB-2CFC-1C25-2805DF5FFB31}"/>
              </a:ext>
            </a:extLst>
          </p:cNvPr>
          <p:cNvSpPr txBox="1"/>
          <p:nvPr/>
        </p:nvSpPr>
        <p:spPr>
          <a:xfrm>
            <a:off x="2783413" y="5039759"/>
            <a:ext cx="3609432" cy="1200329"/>
          </a:xfrm>
          <a:prstGeom prst="rect">
            <a:avLst/>
          </a:prstGeom>
          <a:noFill/>
        </p:spPr>
        <p:txBody>
          <a:bodyPr wrap="square" rtlCol="0">
            <a:spAutoFit/>
          </a:bodyPr>
          <a:lstStyle/>
          <a:p>
            <a:pPr algn="ct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Öka</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medlemmarnas</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engagemang</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E8BE0885-C6A7-B84A-3D2D-D1D4F7F42047}"/>
              </a:ext>
            </a:extLst>
          </p:cNvPr>
          <p:cNvSpPr txBox="1"/>
          <p:nvPr/>
        </p:nvSpPr>
        <p:spPr>
          <a:xfrm>
            <a:off x="5654403" y="4949402"/>
            <a:ext cx="3724712" cy="1200329"/>
          </a:xfrm>
          <a:prstGeom prst="rect">
            <a:avLst/>
          </a:prstGeom>
          <a:noFill/>
        </p:spPr>
        <p:txBody>
          <a:bodyPr wrap="square" rtlCol="0">
            <a:spAutoFit/>
          </a:bodyPr>
          <a:lstStyle/>
          <a:p>
            <a:pPr algn="ct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Öka</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vår</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förmåga</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att</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anpassa</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oss</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24293CDE-523E-B1EE-6822-8C8DE2C6A810}"/>
              </a:ext>
            </a:extLst>
          </p:cNvPr>
          <p:cNvSpPr txBox="1"/>
          <p:nvPr/>
        </p:nvSpPr>
        <p:spPr>
          <a:xfrm>
            <a:off x="2708476" y="2321392"/>
            <a:ext cx="3724712" cy="830997"/>
          </a:xfrm>
          <a:prstGeom prst="rect">
            <a:avLst/>
          </a:prstGeom>
          <a:noFill/>
        </p:spPr>
        <p:txBody>
          <a:bodyPr wrap="square" rtlCol="0">
            <a:spAutoFit/>
          </a:bodyPr>
          <a:lstStyle/>
          <a:p>
            <a:pPr algn="ct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Öka</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vår</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genomslagskraft</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ktangel 2">
            <a:extLst>
              <a:ext uri="{FF2B5EF4-FFF2-40B4-BE49-F238E27FC236}">
                <a16:creationId xmlns:a16="http://schemas.microsoft.com/office/drawing/2014/main" id="{DE464BB0-C5C8-C435-C41C-E6BB121B3838}"/>
              </a:ext>
            </a:extLst>
          </p:cNvPr>
          <p:cNvSpPr>
            <a:spLocks noGrp="1" noRot="1" noMove="1" noResize="1" noEditPoints="1" noAdjustHandles="1" noChangeArrowheads="1" noChangeShapeType="1"/>
          </p:cNvSpPr>
          <p:nvPr/>
        </p:nvSpPr>
        <p:spPr>
          <a:xfrm>
            <a:off x="10243751" y="6017741"/>
            <a:ext cx="1742303" cy="729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874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4679-38EF-BA5A-030D-1AC2CC34FB16}"/>
              </a:ext>
            </a:extLst>
          </p:cNvPr>
          <p:cNvSpPr>
            <a:spLocks noGrp="1"/>
          </p:cNvSpPr>
          <p:nvPr>
            <p:ph type="title"/>
          </p:nvPr>
        </p:nvSpPr>
        <p:spPr/>
        <p:txBody>
          <a:bodyPr>
            <a:normAutofit/>
          </a:bodyPr>
          <a:lstStyle/>
          <a:p>
            <a:r>
              <a:rPr lang="en-SE" sz="4400" dirty="0"/>
              <a:t>Hur kan vi förändra Rotary och våra klubbar?</a:t>
            </a:r>
          </a:p>
        </p:txBody>
      </p:sp>
      <p:sp>
        <p:nvSpPr>
          <p:cNvPr id="4" name="TextBox 3">
            <a:extLst>
              <a:ext uri="{FF2B5EF4-FFF2-40B4-BE49-F238E27FC236}">
                <a16:creationId xmlns:a16="http://schemas.microsoft.com/office/drawing/2014/main" id="{A721E8A1-BEB4-36BF-76F1-D850A658B2B2}"/>
              </a:ext>
            </a:extLst>
          </p:cNvPr>
          <p:cNvSpPr txBox="1"/>
          <p:nvPr/>
        </p:nvSpPr>
        <p:spPr>
          <a:xfrm>
            <a:off x="636104" y="1851128"/>
            <a:ext cx="8440806" cy="3046988"/>
          </a:xfrm>
          <a:prstGeom prst="rect">
            <a:avLst/>
          </a:prstGeom>
          <a:noFill/>
        </p:spPr>
        <p:txBody>
          <a:bodyPr wrap="square">
            <a:spAutoFit/>
          </a:bodyPr>
          <a:lstStyle/>
          <a:p>
            <a:endParaRPr lang="en-SE" sz="2400" kern="100" dirty="0">
              <a:latin typeface="Arial Nova" panose="020B0504020202020204" pitchFamily="34" charset="0"/>
              <a:ea typeface="Calibri" panose="020F0502020204030204" pitchFamily="34" charset="0"/>
              <a:cs typeface="Times New Roman" panose="02020603050405020304" pitchFamily="18" charset="0"/>
            </a:endParaRPr>
          </a:p>
          <a:p>
            <a:r>
              <a:rPr lang="en-SE" sz="2400" kern="100" dirty="0">
                <a:effectLst/>
                <a:latin typeface="Arial Nova" panose="020B0504020202020204" pitchFamily="34" charset="0"/>
                <a:ea typeface="Calibri" panose="020F0502020204030204" pitchFamily="34" charset="0"/>
                <a:cs typeface="Times New Roman" panose="02020603050405020304" pitchFamily="18" charset="0"/>
              </a:rPr>
              <a:t>Vi behöver titta på vad som är viktigt i samhället runt oss och sedan fokusera vårt arbete på det. </a:t>
            </a:r>
          </a:p>
          <a:p>
            <a:endParaRPr lang="en-SE" sz="2400" kern="100" dirty="0">
              <a:latin typeface="Arial Nova" panose="020B0504020202020204" pitchFamily="34" charset="0"/>
              <a:ea typeface="Calibri" panose="020F0502020204030204" pitchFamily="34" charset="0"/>
              <a:cs typeface="Times New Roman" panose="02020603050405020304" pitchFamily="18" charset="0"/>
            </a:endParaRPr>
          </a:p>
          <a:p>
            <a:r>
              <a:rPr lang="en-SE" sz="2400" kern="100" dirty="0">
                <a:effectLst/>
                <a:latin typeface="Arial Nova" panose="020B0504020202020204" pitchFamily="34" charset="0"/>
                <a:ea typeface="Calibri" panose="020F0502020204030204" pitchFamily="34" charset="0"/>
                <a:cs typeface="Times New Roman" panose="02020603050405020304" pitchFamily="18" charset="0"/>
              </a:rPr>
              <a:t>Vad behöver ditt närområde av din Rotarykubb idag? </a:t>
            </a:r>
          </a:p>
          <a:p>
            <a:endParaRPr lang="en-SE" sz="2400" kern="100" dirty="0">
              <a:latin typeface="Arial Nova" panose="020B0504020202020204" pitchFamily="34" charset="0"/>
              <a:ea typeface="Calibri" panose="020F0502020204030204" pitchFamily="34" charset="0"/>
              <a:cs typeface="Times New Roman" panose="02020603050405020304" pitchFamily="18" charset="0"/>
            </a:endParaRPr>
          </a:p>
          <a:p>
            <a:r>
              <a:rPr lang="en-SE" sz="2400" kern="100" dirty="0">
                <a:latin typeface="Arial Nova" panose="020B0504020202020204" pitchFamily="34" charset="0"/>
                <a:ea typeface="Calibri" panose="020F0502020204030204" pitchFamily="34" charset="0"/>
                <a:cs typeface="Times New Roman" panose="02020603050405020304" pitchFamily="18" charset="0"/>
              </a:rPr>
              <a:t>L</a:t>
            </a:r>
            <a:r>
              <a:rPr lang="en-SE" sz="2400" kern="100" dirty="0">
                <a:effectLst/>
                <a:latin typeface="Arial Nova" panose="020B0504020202020204" pitchFamily="34" charset="0"/>
                <a:ea typeface="Calibri" panose="020F0502020204030204" pitchFamily="34" charset="0"/>
                <a:cs typeface="Times New Roman" panose="02020603050405020304" pitchFamily="18" charset="0"/>
              </a:rPr>
              <a:t>ika viktigt för att engagera de medlemmar vi redan har i våra klubbar</a:t>
            </a:r>
            <a:r>
              <a:rPr lang="en-SE" sz="2400" kern="100" dirty="0">
                <a:latin typeface="Arial Nova" panose="020B0504020202020204" pitchFamily="34" charset="0"/>
                <a:ea typeface="Calibri" panose="020F0502020204030204" pitchFamily="34" charset="0"/>
                <a:cs typeface="Times New Roman" panose="02020603050405020304" pitchFamily="18" charset="0"/>
              </a:rPr>
              <a:t> som för att starta nya klubbar.</a:t>
            </a:r>
            <a:endParaRPr lang="en-SE" sz="2400" kern="100" dirty="0">
              <a:effectLst/>
              <a:latin typeface="Arial Nova" panose="020B0504020202020204" pitchFamily="34" charset="0"/>
              <a:ea typeface="Calibri" panose="020F0502020204030204" pitchFamily="34" charset="0"/>
              <a:cs typeface="Times New Roman" panose="02020603050405020304" pitchFamily="18" charset="0"/>
            </a:endParaRPr>
          </a:p>
        </p:txBody>
      </p:sp>
      <p:sp>
        <p:nvSpPr>
          <p:cNvPr id="3" name="Rektangel 2">
            <a:extLst>
              <a:ext uri="{FF2B5EF4-FFF2-40B4-BE49-F238E27FC236}">
                <a16:creationId xmlns:a16="http://schemas.microsoft.com/office/drawing/2014/main" id="{67FCE62C-457C-25D3-2557-A34C90BCE343}"/>
              </a:ext>
            </a:extLst>
          </p:cNvPr>
          <p:cNvSpPr>
            <a:spLocks noGrp="1" noRot="1" noMove="1" noResize="1" noEditPoints="1" noAdjustHandles="1" noChangeArrowheads="1" noChangeShapeType="1"/>
          </p:cNvSpPr>
          <p:nvPr/>
        </p:nvSpPr>
        <p:spPr>
          <a:xfrm>
            <a:off x="10243751" y="6017741"/>
            <a:ext cx="1742303" cy="729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3233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6CE8-A814-5787-5C7E-FEBA16B66D60}"/>
              </a:ext>
            </a:extLst>
          </p:cNvPr>
          <p:cNvSpPr>
            <a:spLocks noGrp="1"/>
          </p:cNvSpPr>
          <p:nvPr>
            <p:ph type="title"/>
          </p:nvPr>
        </p:nvSpPr>
        <p:spPr/>
        <p:txBody>
          <a:bodyPr>
            <a:normAutofit/>
          </a:bodyPr>
          <a:lstStyle/>
          <a:p>
            <a:r>
              <a:rPr lang="en-SE" sz="4400" dirty="0"/>
              <a:t>Hur kan du förbättra din klubb?</a:t>
            </a:r>
          </a:p>
        </p:txBody>
      </p:sp>
      <p:sp>
        <p:nvSpPr>
          <p:cNvPr id="4" name="TextBox 3">
            <a:extLst>
              <a:ext uri="{FF2B5EF4-FFF2-40B4-BE49-F238E27FC236}">
                <a16:creationId xmlns:a16="http://schemas.microsoft.com/office/drawing/2014/main" id="{961A82F7-CCA1-D07A-26F3-A06368BA7C19}"/>
              </a:ext>
            </a:extLst>
          </p:cNvPr>
          <p:cNvSpPr txBox="1"/>
          <p:nvPr/>
        </p:nvSpPr>
        <p:spPr>
          <a:xfrm>
            <a:off x="659757" y="1898248"/>
            <a:ext cx="10336192" cy="3970318"/>
          </a:xfrm>
          <a:prstGeom prst="rect">
            <a:avLst/>
          </a:prstGeom>
          <a:noFill/>
        </p:spPr>
        <p:txBody>
          <a:bodyPr wrap="square">
            <a:spAutoFit/>
          </a:bodyPr>
          <a:lstStyle/>
          <a:p>
            <a:endParaRPr lang="en-SE" sz="2800" kern="1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SE" sz="2800" kern="100" dirty="0">
                <a:effectLst/>
                <a:latin typeface="Calibri" panose="020F0502020204030204" pitchFamily="34" charset="0"/>
                <a:ea typeface="Calibri" panose="020F0502020204030204" pitchFamily="34" charset="0"/>
                <a:cs typeface="Times New Roman" panose="02020603050405020304" pitchFamily="18" charset="0"/>
              </a:rPr>
              <a:t>Genom strategisk planering för att sätta långsiktiga mål. </a:t>
            </a:r>
          </a:p>
          <a:p>
            <a:endParaRPr lang="en-SE"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SE" sz="2800" kern="100" dirty="0">
                <a:effectLst/>
                <a:latin typeface="Calibri" panose="020F0502020204030204" pitchFamily="34" charset="0"/>
                <a:ea typeface="Calibri" panose="020F0502020204030204" pitchFamily="34" charset="0"/>
                <a:cs typeface="Times New Roman" panose="02020603050405020304" pitchFamily="18" charset="0"/>
              </a:rPr>
              <a:t>Genom att fråga medlemmarna vad som fungerar och vad som inte fungerar</a:t>
            </a:r>
            <a:r>
              <a:rPr lang="en-SE" sz="2800" kern="100" dirty="0">
                <a:latin typeface="Calibri" panose="020F0502020204030204" pitchFamily="34" charset="0"/>
                <a:ea typeface="Calibri" panose="020F0502020204030204" pitchFamily="34" charset="0"/>
                <a:cs typeface="Times New Roman" panose="02020603050405020304" pitchFamily="18" charset="0"/>
              </a:rPr>
              <a:t>, a</a:t>
            </a:r>
            <a:r>
              <a:rPr lang="en-SE" sz="2800" kern="100" dirty="0">
                <a:effectLst/>
                <a:latin typeface="Calibri" panose="020F0502020204030204" pitchFamily="34" charset="0"/>
                <a:ea typeface="Calibri" panose="020F0502020204030204" pitchFamily="34" charset="0"/>
                <a:cs typeface="Times New Roman" panose="02020603050405020304" pitchFamily="18" charset="0"/>
              </a:rPr>
              <a:t>nvänd medlemsenkäter, The Club Health Check och andra verktyg.</a:t>
            </a:r>
          </a:p>
          <a:p>
            <a:pPr marL="457200" indent="-457200">
              <a:buFont typeface="Arial" panose="020B0604020202020204" pitchFamily="34" charset="0"/>
              <a:buChar char="•"/>
            </a:pPr>
            <a:endParaRPr lang="en-SE"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SE" sz="2800" kern="100" dirty="0">
                <a:effectLst/>
                <a:latin typeface="Calibri" panose="020F0502020204030204" pitchFamily="34" charset="0"/>
                <a:ea typeface="Calibri" panose="020F0502020204030204" pitchFamily="34" charset="0"/>
                <a:cs typeface="Times New Roman" panose="02020603050405020304" pitchFamily="18" charset="0"/>
              </a:rPr>
              <a:t>Lyssna på andra klubbar för att stjäla goda idéer. </a:t>
            </a:r>
          </a:p>
          <a:p>
            <a:r>
              <a:rPr lang="en-SE" sz="2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Rektangel 2">
            <a:extLst>
              <a:ext uri="{FF2B5EF4-FFF2-40B4-BE49-F238E27FC236}">
                <a16:creationId xmlns:a16="http://schemas.microsoft.com/office/drawing/2014/main" id="{610D7FE7-324E-13BF-1D38-20815A867089}"/>
              </a:ext>
            </a:extLst>
          </p:cNvPr>
          <p:cNvSpPr>
            <a:spLocks noGrp="1" noRot="1" noMove="1" noResize="1" noEditPoints="1" noAdjustHandles="1" noChangeArrowheads="1" noChangeShapeType="1"/>
          </p:cNvSpPr>
          <p:nvPr/>
        </p:nvSpPr>
        <p:spPr>
          <a:xfrm>
            <a:off x="10243751" y="6017741"/>
            <a:ext cx="1742303" cy="729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3898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9747-07EE-33BA-E8B4-B2E91C517AE5}"/>
              </a:ext>
            </a:extLst>
          </p:cNvPr>
          <p:cNvSpPr>
            <a:spLocks noGrp="1"/>
          </p:cNvSpPr>
          <p:nvPr>
            <p:ph type="title"/>
          </p:nvPr>
        </p:nvSpPr>
        <p:spPr/>
        <p:txBody>
          <a:bodyPr>
            <a:normAutofit/>
          </a:bodyPr>
          <a:lstStyle/>
          <a:p>
            <a:r>
              <a:rPr lang="sv-SE" sz="4400" dirty="0"/>
              <a:t>En mer attraktiv klubb</a:t>
            </a:r>
          </a:p>
        </p:txBody>
      </p:sp>
      <p:sp>
        <p:nvSpPr>
          <p:cNvPr id="3" name="Content Placeholder 2">
            <a:extLst>
              <a:ext uri="{FF2B5EF4-FFF2-40B4-BE49-F238E27FC236}">
                <a16:creationId xmlns:a16="http://schemas.microsoft.com/office/drawing/2014/main" id="{39583B62-8E63-F24B-183C-890B7AF0DD95}"/>
              </a:ext>
            </a:extLst>
          </p:cNvPr>
          <p:cNvSpPr txBox="1">
            <a:spLocks/>
          </p:cNvSpPr>
          <p:nvPr/>
        </p:nvSpPr>
        <p:spPr>
          <a:xfrm>
            <a:off x="380998" y="1540044"/>
            <a:ext cx="11811001" cy="51390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E" sz="2000" dirty="0">
              <a:latin typeface="Arial Nova" panose="020B0504020202020204" pitchFamily="34" charset="0"/>
            </a:endParaRPr>
          </a:p>
          <a:p>
            <a:r>
              <a:rPr lang="en-SE" sz="2400" dirty="0">
                <a:latin typeface="Arial Nova" panose="020B0504020202020204" pitchFamily="34" charset="0"/>
              </a:rPr>
              <a:t>Flexibla mötesformer -  fysiskt, digitalt, hybrid</a:t>
            </a:r>
          </a:p>
          <a:p>
            <a:r>
              <a:rPr lang="en-SE" sz="2400" dirty="0">
                <a:latin typeface="Arial Nova" panose="020B0504020202020204" pitchFamily="34" charset="0"/>
              </a:rPr>
              <a:t>Minska möteskostnaderna, ex ingen eller enklare måltid</a:t>
            </a:r>
          </a:p>
          <a:p>
            <a:r>
              <a:rPr lang="en-SE" sz="2400" dirty="0">
                <a:latin typeface="Arial Nova" panose="020B0504020202020204" pitchFamily="34" charset="0"/>
              </a:rPr>
              <a:t>Tid att umgås och nätverka</a:t>
            </a:r>
          </a:p>
          <a:p>
            <a:r>
              <a:rPr lang="en-SE" sz="2400" dirty="0">
                <a:latin typeface="Arial Nova" panose="020B0504020202020204" pitchFamily="34" charset="0"/>
              </a:rPr>
              <a:t>Byt mötesplats ibland, ersätt möte med projektaktivitet (helg)</a:t>
            </a:r>
          </a:p>
          <a:p>
            <a:r>
              <a:rPr lang="en-SE" sz="2400" dirty="0">
                <a:latin typeface="Arial Nova" panose="020B0504020202020204" pitchFamily="34" charset="0"/>
              </a:rPr>
              <a:t>Erbjud olika medlemsformer</a:t>
            </a:r>
          </a:p>
          <a:p>
            <a:r>
              <a:rPr lang="en-SE" sz="2400" dirty="0">
                <a:latin typeface="Arial Nova" panose="020B0504020202020204" pitchFamily="34" charset="0"/>
              </a:rPr>
              <a:t>Blanda föredrag, projektplanering, diskussioner om aktuella ämnen</a:t>
            </a:r>
          </a:p>
          <a:p>
            <a:r>
              <a:rPr lang="en-SE" sz="2400" dirty="0">
                <a:latin typeface="Arial Nova" panose="020B0504020202020204" pitchFamily="34" charset="0"/>
              </a:rPr>
              <a:t>Aktiviteter tillsammans med familj</a:t>
            </a:r>
          </a:p>
          <a:p>
            <a:pPr marL="0" indent="0">
              <a:buFont typeface="Arial" panose="020B0604020202020204" pitchFamily="34" charset="0"/>
              <a:buNone/>
            </a:pPr>
            <a:endParaRPr lang="en-SE" sz="2400" dirty="0">
              <a:latin typeface="Arial Nova" panose="020B0504020202020204" pitchFamily="34" charset="0"/>
            </a:endParaRPr>
          </a:p>
          <a:p>
            <a:endParaRPr lang="en-SE" sz="2400" dirty="0">
              <a:latin typeface="Arial Nova" panose="020B0504020202020204" pitchFamily="34" charset="0"/>
            </a:endParaRPr>
          </a:p>
          <a:p>
            <a:endParaRPr lang="en-SE" sz="2400" dirty="0">
              <a:latin typeface="Arial Nova" panose="020B0504020202020204" pitchFamily="34" charset="0"/>
            </a:endParaRPr>
          </a:p>
          <a:p>
            <a:endParaRPr lang="en-SE" sz="2000" dirty="0">
              <a:latin typeface="Arial Nova" panose="020B0504020202020204" pitchFamily="34" charset="0"/>
            </a:endParaRPr>
          </a:p>
        </p:txBody>
      </p:sp>
      <p:pic>
        <p:nvPicPr>
          <p:cNvPr id="4" name="Bildobjekt 6" descr="Rotary's People of Action Campaign is in Full Swing ...">
            <a:extLst>
              <a:ext uri="{FF2B5EF4-FFF2-40B4-BE49-F238E27FC236}">
                <a16:creationId xmlns:a16="http://schemas.microsoft.com/office/drawing/2014/main" id="{6AA84DBA-C4E6-5A4F-D035-BD23333F2A5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 b="-4"/>
          <a:stretch/>
        </p:blipFill>
        <p:spPr>
          <a:xfrm>
            <a:off x="9329130" y="1744524"/>
            <a:ext cx="2667067" cy="22603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ktangel 4">
            <a:extLst>
              <a:ext uri="{FF2B5EF4-FFF2-40B4-BE49-F238E27FC236}">
                <a16:creationId xmlns:a16="http://schemas.microsoft.com/office/drawing/2014/main" id="{AB9B4C2D-CBE4-4F61-7172-849B12E5CE24}"/>
              </a:ext>
            </a:extLst>
          </p:cNvPr>
          <p:cNvSpPr>
            <a:spLocks noGrp="1" noRot="1" noMove="1" noResize="1" noEditPoints="1" noAdjustHandles="1" noChangeArrowheads="1" noChangeShapeType="1"/>
          </p:cNvSpPr>
          <p:nvPr/>
        </p:nvSpPr>
        <p:spPr>
          <a:xfrm>
            <a:off x="10243751" y="6017741"/>
            <a:ext cx="1742303" cy="729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5658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9747-07EE-33BA-E8B4-B2E91C517AE5}"/>
              </a:ext>
            </a:extLst>
          </p:cNvPr>
          <p:cNvSpPr>
            <a:spLocks noGrp="1"/>
          </p:cNvSpPr>
          <p:nvPr>
            <p:ph type="title"/>
          </p:nvPr>
        </p:nvSpPr>
        <p:spPr/>
        <p:txBody>
          <a:bodyPr>
            <a:normAutofit/>
          </a:bodyPr>
          <a:lstStyle/>
          <a:p>
            <a:r>
              <a:rPr lang="sv-SE" sz="4400" dirty="0"/>
              <a:t>Exempel på andra medlemsformer</a:t>
            </a:r>
          </a:p>
        </p:txBody>
      </p:sp>
      <p:sp>
        <p:nvSpPr>
          <p:cNvPr id="3" name="Content Placeholder 2">
            <a:extLst>
              <a:ext uri="{FF2B5EF4-FFF2-40B4-BE49-F238E27FC236}">
                <a16:creationId xmlns:a16="http://schemas.microsoft.com/office/drawing/2014/main" id="{8D6F816C-03A6-FD80-61EC-E9F548E13BD6}"/>
              </a:ext>
            </a:extLst>
          </p:cNvPr>
          <p:cNvSpPr txBox="1">
            <a:spLocks/>
          </p:cNvSpPr>
          <p:nvPr/>
        </p:nvSpPr>
        <p:spPr>
          <a:xfrm>
            <a:off x="376410" y="1755648"/>
            <a:ext cx="11506200" cy="47426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SE" sz="2400" dirty="0">
                <a:latin typeface="Arial Nova" panose="020B0504020202020204" pitchFamily="34" charset="0"/>
              </a:rPr>
              <a:t>Familjemedlemskap</a:t>
            </a:r>
          </a:p>
          <a:p>
            <a:r>
              <a:rPr lang="en-SE" sz="2400" dirty="0">
                <a:latin typeface="Arial Nova" panose="020B0504020202020204" pitchFamily="34" charset="0"/>
              </a:rPr>
              <a:t>Företagsmedlemskap</a:t>
            </a:r>
          </a:p>
          <a:p>
            <a:r>
              <a:rPr lang="en-SE" sz="2400" dirty="0">
                <a:latin typeface="Arial Nova" panose="020B0504020202020204" pitchFamily="34" charset="0"/>
              </a:rPr>
              <a:t>”Impact club social” medlem</a:t>
            </a:r>
          </a:p>
          <a:p>
            <a:r>
              <a:rPr lang="en-SE" sz="2400" dirty="0">
                <a:latin typeface="Arial Nova" panose="020B0504020202020204" pitchFamily="34" charset="0"/>
              </a:rPr>
              <a:t>Medlemsskap för sistaårsstudenter vid universitet, reducerad avgift</a:t>
            </a:r>
          </a:p>
          <a:p>
            <a:r>
              <a:rPr lang="en-SE" sz="2400" dirty="0">
                <a:latin typeface="Arial Nova" panose="020B0504020202020204" pitchFamily="34" charset="0"/>
              </a:rPr>
              <a:t>Medlemsskap för yngre yrkesverksamma, reducerad avgift</a:t>
            </a:r>
          </a:p>
          <a:p>
            <a:endParaRPr lang="en-SE" sz="2400" dirty="0">
              <a:latin typeface="Arial Nova" panose="020B0504020202020204" pitchFamily="34" charset="0"/>
            </a:endParaRPr>
          </a:p>
          <a:p>
            <a:pPr marL="0" indent="0">
              <a:buNone/>
            </a:pPr>
            <a:endParaRPr lang="en-SE" sz="2400" dirty="0">
              <a:latin typeface="Arial Nova" panose="020B0504020202020204" pitchFamily="34" charset="0"/>
            </a:endParaRPr>
          </a:p>
          <a:p>
            <a:r>
              <a:rPr lang="en-SE" sz="2400" dirty="0">
                <a:latin typeface="Arial Nova" panose="020B0504020202020204" pitchFamily="34" charset="0"/>
              </a:rPr>
              <a:t>Medlemmarna kan bidra på olika sätt: tid, kunskap, donationer etc</a:t>
            </a:r>
          </a:p>
          <a:p>
            <a:endParaRPr lang="en-SE" sz="2400" dirty="0">
              <a:latin typeface="Arial Nova" panose="020B0504020202020204" pitchFamily="34" charset="0"/>
            </a:endParaRPr>
          </a:p>
          <a:p>
            <a:endParaRPr lang="en-SE" sz="2000" dirty="0">
              <a:latin typeface="Arial Nova" panose="020B0504020202020204" pitchFamily="34" charset="0"/>
            </a:endParaRPr>
          </a:p>
        </p:txBody>
      </p:sp>
      <p:sp>
        <p:nvSpPr>
          <p:cNvPr id="4" name="Rektangel 3">
            <a:extLst>
              <a:ext uri="{FF2B5EF4-FFF2-40B4-BE49-F238E27FC236}">
                <a16:creationId xmlns:a16="http://schemas.microsoft.com/office/drawing/2014/main" id="{465921F0-A3CD-EA64-71AD-3D53AB68EB41}"/>
              </a:ext>
            </a:extLst>
          </p:cNvPr>
          <p:cNvSpPr>
            <a:spLocks noGrp="1" noRot="1" noMove="1" noResize="1" noEditPoints="1" noAdjustHandles="1" noChangeArrowheads="1" noChangeShapeType="1"/>
          </p:cNvSpPr>
          <p:nvPr/>
        </p:nvSpPr>
        <p:spPr>
          <a:xfrm>
            <a:off x="10243751" y="6017741"/>
            <a:ext cx="1742303" cy="729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2977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7E65E-C629-2BC5-46C6-17794DF0C0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EA677CF-020D-066E-D607-FE46CFD46A9C}"/>
              </a:ext>
            </a:extLst>
          </p:cNvPr>
          <p:cNvSpPr>
            <a:spLocks noGrp="1"/>
          </p:cNvSpPr>
          <p:nvPr>
            <p:ph type="title"/>
          </p:nvPr>
        </p:nvSpPr>
        <p:spPr/>
        <p:txBody>
          <a:bodyPr>
            <a:normAutofit/>
          </a:bodyPr>
          <a:lstStyle/>
          <a:p>
            <a:pPr lvl="0"/>
            <a:r>
              <a:rPr lang="en-US" dirty="0"/>
              <a:t>VEM GENOMFÖR FÖRÄNDRING?</a:t>
            </a:r>
            <a:endParaRPr lang="en-US" b="0" i="1" dirty="0"/>
          </a:p>
        </p:txBody>
      </p:sp>
      <p:sp>
        <p:nvSpPr>
          <p:cNvPr id="2" name="Content Placeholder 2">
            <a:extLst>
              <a:ext uri="{FF2B5EF4-FFF2-40B4-BE49-F238E27FC236}">
                <a16:creationId xmlns:a16="http://schemas.microsoft.com/office/drawing/2014/main" id="{979666C8-2044-BDEF-F877-EB5E665113D9}"/>
              </a:ext>
            </a:extLst>
          </p:cNvPr>
          <p:cNvSpPr>
            <a:spLocks noGrp="1"/>
          </p:cNvSpPr>
          <p:nvPr>
            <p:ph idx="1"/>
          </p:nvPr>
        </p:nvSpPr>
        <p:spPr>
          <a:xfrm>
            <a:off x="342900" y="1986435"/>
            <a:ext cx="11506200" cy="4564490"/>
          </a:xfrm>
        </p:spPr>
        <p:txBody>
          <a:bodyPr>
            <a:normAutofit fontScale="92500" lnSpcReduction="10000"/>
          </a:bodyPr>
          <a:lstStyle/>
          <a:p>
            <a:r>
              <a:rPr lang="en-SE" sz="2600" dirty="0">
                <a:solidFill>
                  <a:srgbClr val="002060"/>
                </a:solidFill>
                <a:latin typeface="Arial Nova" panose="020B0504020202020204" pitchFamily="34" charset="0"/>
              </a:rPr>
              <a:t>ALLA ROTARIANER bidrar till förändring –  även DU</a:t>
            </a:r>
          </a:p>
          <a:p>
            <a:pPr marL="0" indent="0">
              <a:buNone/>
            </a:pPr>
            <a:endParaRPr lang="en-SE" sz="2800" dirty="0">
              <a:solidFill>
                <a:srgbClr val="002060"/>
              </a:solidFill>
              <a:latin typeface="Arial Nova" panose="020B0504020202020204" pitchFamily="34" charset="0"/>
            </a:endParaRPr>
          </a:p>
          <a:p>
            <a:r>
              <a:rPr lang="en-SE" sz="2600" dirty="0">
                <a:solidFill>
                  <a:srgbClr val="002060"/>
                </a:solidFill>
                <a:latin typeface="Arial Nova" panose="020B0504020202020204" pitchFamily="34" charset="0"/>
              </a:rPr>
              <a:t>Den som inte aktivt bidrar avstår från att aktivt motarbeta förändring</a:t>
            </a:r>
          </a:p>
          <a:p>
            <a:endParaRPr lang="en-SE" sz="2800" dirty="0">
              <a:solidFill>
                <a:srgbClr val="002060"/>
              </a:solidFill>
              <a:latin typeface="Arial Nova" panose="020B0504020202020204" pitchFamily="34" charset="0"/>
            </a:endParaRPr>
          </a:p>
          <a:p>
            <a:r>
              <a:rPr lang="en-SE" sz="2600" kern="100"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Enkla saker som var och en kan bidra till är:</a:t>
            </a:r>
          </a:p>
          <a:p>
            <a:pPr lvl="1">
              <a:buFont typeface="Courier New" panose="02070309020205020404" pitchFamily="49" charset="0"/>
              <a:buChar char="o"/>
            </a:pPr>
            <a:r>
              <a:rPr lang="en-SE" sz="2600" kern="100"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att möten läggs på tidpunkter som passar alla, </a:t>
            </a:r>
          </a:p>
          <a:p>
            <a:pPr lvl="1">
              <a:buFont typeface="Courier New" panose="02070309020205020404" pitchFamily="49" charset="0"/>
              <a:buChar char="o"/>
            </a:pPr>
            <a:r>
              <a:rPr lang="en-SE" sz="2600" kern="100"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att vi respekterar medlemmarnas tid, </a:t>
            </a:r>
          </a:p>
          <a:p>
            <a:pPr lvl="1">
              <a:buFont typeface="Courier New" panose="02070309020205020404" pitchFamily="49" charset="0"/>
              <a:buChar char="o"/>
            </a:pPr>
            <a:r>
              <a:rPr lang="en-SE" sz="2600" kern="100"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att underlätta för framtida funktionärer genom att tänka på hur uppdragen utförs, de går att genomföra på olika sätt och ändå bli bra. Respektera att saker kan göras på olika sätt, </a:t>
            </a:r>
          </a:p>
          <a:p>
            <a:pPr lvl="1">
              <a:buFont typeface="Courier New" panose="02070309020205020404" pitchFamily="49" charset="0"/>
              <a:buChar char="o"/>
            </a:pPr>
            <a:r>
              <a:rPr lang="en-GB" sz="2600" kern="100" dirty="0" err="1">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att</a:t>
            </a:r>
            <a:r>
              <a:rPr lang="en-GB" sz="2600" kern="100"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 </a:t>
            </a:r>
            <a:r>
              <a:rPr lang="en-SE" sz="2600" kern="100" dirty="0">
                <a:solidFill>
                  <a:srgbClr val="002060"/>
                </a:solidFill>
                <a:latin typeface="Arial Nova" panose="020B0504020202020204" pitchFamily="34" charset="0"/>
                <a:ea typeface="Calibri" panose="020F0502020204030204" pitchFamily="34" charset="0"/>
                <a:cs typeface="Times New Roman" panose="02020603050405020304" pitchFamily="18" charset="0"/>
              </a:rPr>
              <a:t>s</a:t>
            </a:r>
            <a:r>
              <a:rPr lang="en-SE" sz="2600" kern="100"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tötta yrkesverksamma med eller utan familj så de kan och vill åta sig uppdrag, anpassa uppdragen efter olika individers förutsättningar. </a:t>
            </a:r>
          </a:p>
          <a:p>
            <a:pPr marL="0" indent="0">
              <a:buNone/>
            </a:pPr>
            <a:endParaRPr lang="en-SE" sz="2800" kern="100"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endParaRPr>
          </a:p>
          <a:p>
            <a:endParaRPr lang="en-SE" dirty="0">
              <a:solidFill>
                <a:srgbClr val="002060"/>
              </a:solidFill>
            </a:endParaRPr>
          </a:p>
        </p:txBody>
      </p:sp>
    </p:spTree>
    <p:custDataLst>
      <p:tags r:id="rId1"/>
    </p:custDataLst>
    <p:extLst>
      <p:ext uri="{BB962C8B-B14F-4D97-AF65-F5344CB8AC3E}">
        <p14:creationId xmlns:p14="http://schemas.microsoft.com/office/powerpoint/2010/main" val="3551211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7827" b="7827"/>
          <a:stretch>
            <a:fillRect/>
          </a:stretch>
        </p:blipFill>
        <p:spPr/>
      </p:pic>
      <p:sp>
        <p:nvSpPr>
          <p:cNvPr id="40" name="Text Placeholder 39">
            <a:extLst>
              <a:ext uri="{FF2B5EF4-FFF2-40B4-BE49-F238E27FC236}">
                <a16:creationId xmlns:a16="http://schemas.microsoft.com/office/drawing/2014/main" id="{CA9FC7AA-77A0-42FF-BF94-CFBD4F63E7E3}"/>
              </a:ext>
            </a:extLst>
          </p:cNvPr>
          <p:cNvSpPr>
            <a:spLocks noGrp="1"/>
          </p:cNvSpPr>
          <p:nvPr>
            <p:ph type="body" sz="quarter" idx="16"/>
          </p:nvPr>
        </p:nvSpPr>
        <p:spPr/>
        <p:txBody>
          <a:bodyPr/>
          <a:lstStyle/>
          <a:p>
            <a:r>
              <a:rPr lang="en-US" dirty="0"/>
              <a:t>subhead</a:t>
            </a: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a:xfrm>
            <a:off x="365760" y="3313355"/>
            <a:ext cx="6823710" cy="1250707"/>
          </a:xfrm>
        </p:spPr>
        <p:txBody>
          <a:bodyPr/>
          <a:lstStyle/>
          <a:p>
            <a:r>
              <a:rPr lang="sv-SE" dirty="0"/>
              <a:t>Nya klubbmodeller</a:t>
            </a:r>
          </a:p>
        </p:txBody>
      </p:sp>
    </p:spTree>
    <p:custDataLst>
      <p:tags r:id="rId1"/>
    </p:custDataLst>
    <p:extLst>
      <p:ext uri="{BB962C8B-B14F-4D97-AF65-F5344CB8AC3E}">
        <p14:creationId xmlns:p14="http://schemas.microsoft.com/office/powerpoint/2010/main" val="2929928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F3DFC-CE0F-F89C-A2D1-724EA9718B89}"/>
              </a:ext>
            </a:extLst>
          </p:cNvPr>
          <p:cNvSpPr>
            <a:spLocks noGrp="1"/>
          </p:cNvSpPr>
          <p:nvPr>
            <p:ph type="title"/>
          </p:nvPr>
        </p:nvSpPr>
        <p:spPr/>
        <p:txBody>
          <a:bodyPr/>
          <a:lstStyle/>
          <a:p>
            <a:r>
              <a:rPr lang="en-SE" dirty="0"/>
              <a:t>Distriktsguvernörens förPliktelser (medlem)</a:t>
            </a:r>
          </a:p>
        </p:txBody>
      </p:sp>
      <p:sp>
        <p:nvSpPr>
          <p:cNvPr id="3" name="Content Placeholder 2">
            <a:extLst>
              <a:ext uri="{FF2B5EF4-FFF2-40B4-BE49-F238E27FC236}">
                <a16:creationId xmlns:a16="http://schemas.microsoft.com/office/drawing/2014/main" id="{E203B9DE-A024-A5F3-EF3C-3D74EE38D8F0}"/>
              </a:ext>
            </a:extLst>
          </p:cNvPr>
          <p:cNvSpPr>
            <a:spLocks noGrp="1"/>
          </p:cNvSpPr>
          <p:nvPr>
            <p:ph idx="1"/>
          </p:nvPr>
        </p:nvSpPr>
        <p:spPr>
          <a:xfrm>
            <a:off x="278781" y="1839951"/>
            <a:ext cx="11506200" cy="4525133"/>
          </a:xfrm>
        </p:spPr>
        <p:txBody>
          <a:bodyPr/>
          <a:lstStyle/>
          <a:p>
            <a:pPr marL="0" indent="0">
              <a:buNone/>
            </a:pPr>
            <a:r>
              <a:rPr lang="en-SE" sz="1800" b="1" i="1" dirty="0">
                <a:solidFill>
                  <a:srgbClr val="050707"/>
                </a:solidFill>
                <a:latin typeface="Arial Nova" panose="020B0504020202020204" pitchFamily="34" charset="0"/>
                <a:ea typeface="Times New Roman" panose="02020603050405020304" pitchFamily="18" charset="0"/>
              </a:rPr>
              <a:t>Utdrag ur Procedurmanualen 2022</a:t>
            </a:r>
          </a:p>
          <a:p>
            <a:pPr marL="0" indent="0">
              <a:buNone/>
            </a:pPr>
            <a:endParaRPr lang="en-SE" sz="1800" b="1" dirty="0">
              <a:solidFill>
                <a:srgbClr val="050707"/>
              </a:solidFill>
              <a:effectLst/>
              <a:latin typeface="Arial Nova" panose="020B0504020202020204" pitchFamily="34" charset="0"/>
              <a:ea typeface="Times New Roman" panose="02020603050405020304" pitchFamily="18" charset="0"/>
            </a:endParaRPr>
          </a:p>
          <a:p>
            <a:pPr marL="0" indent="0">
              <a:buNone/>
            </a:pPr>
            <a:r>
              <a:rPr lang="en-SE" sz="1800" b="1" dirty="0">
                <a:solidFill>
                  <a:srgbClr val="050707"/>
                </a:solidFill>
                <a:latin typeface="Arial Nova" panose="020B0504020202020204" pitchFamily="34" charset="0"/>
                <a:ea typeface="Times New Roman" panose="02020603050405020304" pitchFamily="18" charset="0"/>
              </a:rPr>
              <a:t>“16.030 </a:t>
            </a:r>
            <a:r>
              <a:rPr lang="en-SE" sz="1800" i="1" dirty="0">
                <a:solidFill>
                  <a:srgbClr val="050707"/>
                </a:solidFill>
                <a:latin typeface="Arial Nova" panose="020B0504020202020204" pitchFamily="34" charset="0"/>
                <a:ea typeface="Times New Roman" panose="02020603050405020304" pitchFamily="18" charset="0"/>
              </a:rPr>
              <a:t>Guvernörens förpliktelser</a:t>
            </a:r>
          </a:p>
          <a:p>
            <a:pPr marL="0" indent="0">
              <a:buNone/>
            </a:pPr>
            <a:r>
              <a:rPr lang="en-SE" sz="1800" dirty="0">
                <a:solidFill>
                  <a:srgbClr val="050707"/>
                </a:solidFill>
                <a:effectLst/>
                <a:latin typeface="Arial Nova" panose="020B0504020202020204" pitchFamily="34" charset="0"/>
                <a:ea typeface="Times New Roman" panose="02020603050405020304" pitchFamily="18" charset="0"/>
              </a:rPr>
              <a:t>Guvernören är RI:s funktionär i distriktet och fullföljer sitt uppdrag under styrelsens allmänna kontroll och tillsyn. Guvernören ska inspirera och motivera klubbarna </a:t>
            </a:r>
            <a:r>
              <a:rPr lang="en-GB" sz="1800" dirty="0" err="1">
                <a:solidFill>
                  <a:srgbClr val="050707"/>
                </a:solidFill>
                <a:latin typeface="Arial Nova" panose="020B0504020202020204" pitchFamily="34" charset="0"/>
                <a:ea typeface="Times New Roman" panose="02020603050405020304" pitchFamily="18" charset="0"/>
              </a:rPr>
              <a:t>i</a:t>
            </a:r>
            <a:r>
              <a:rPr lang="en-GB" sz="1800" dirty="0">
                <a:solidFill>
                  <a:srgbClr val="050707"/>
                </a:solidFill>
                <a:latin typeface="Arial Nova" panose="020B0504020202020204" pitchFamily="34" charset="0"/>
                <a:ea typeface="Times New Roman" panose="02020603050405020304" pitchFamily="18" charset="0"/>
              </a:rPr>
              <a:t> </a:t>
            </a:r>
            <a:r>
              <a:rPr lang="en-GB" sz="1800" dirty="0" err="1">
                <a:solidFill>
                  <a:srgbClr val="050707"/>
                </a:solidFill>
                <a:latin typeface="Arial Nova" panose="020B0504020202020204" pitchFamily="34" charset="0"/>
                <a:ea typeface="Times New Roman" panose="02020603050405020304" pitchFamily="18" charset="0"/>
              </a:rPr>
              <a:t>distriktet</a:t>
            </a:r>
            <a:r>
              <a:rPr lang="en-GB" sz="1800" dirty="0">
                <a:solidFill>
                  <a:srgbClr val="050707"/>
                </a:solidFill>
                <a:latin typeface="Arial Nova" panose="020B0504020202020204" pitchFamily="34" charset="0"/>
                <a:ea typeface="Times New Roman" panose="02020603050405020304" pitchFamily="18" charset="0"/>
              </a:rPr>
              <a:t>. </a:t>
            </a:r>
            <a:r>
              <a:rPr lang="en-GB" sz="1800" dirty="0" err="1">
                <a:solidFill>
                  <a:srgbClr val="050707"/>
                </a:solidFill>
                <a:latin typeface="Arial Nova" panose="020B0504020202020204" pitchFamily="34" charset="0"/>
                <a:ea typeface="Times New Roman" panose="02020603050405020304" pitchFamily="18" charset="0"/>
              </a:rPr>
              <a:t>Guvernören</a:t>
            </a:r>
            <a:r>
              <a:rPr lang="en-GB" sz="1800" dirty="0">
                <a:solidFill>
                  <a:srgbClr val="050707"/>
                </a:solidFill>
                <a:latin typeface="Arial Nova" panose="020B0504020202020204" pitchFamily="34" charset="0"/>
                <a:ea typeface="Times New Roman" panose="02020603050405020304" pitchFamily="18" charset="0"/>
              </a:rPr>
              <a:t> ska </a:t>
            </a:r>
            <a:r>
              <a:rPr lang="en-GB" sz="1800" dirty="0" err="1">
                <a:solidFill>
                  <a:srgbClr val="050707"/>
                </a:solidFill>
                <a:latin typeface="Arial Nova" panose="020B0504020202020204" pitchFamily="34" charset="0"/>
                <a:ea typeface="Times New Roman" panose="02020603050405020304" pitchFamily="18" charset="0"/>
              </a:rPr>
              <a:t>också</a:t>
            </a:r>
            <a:r>
              <a:rPr lang="en-GB" sz="1800" dirty="0">
                <a:solidFill>
                  <a:srgbClr val="050707"/>
                </a:solidFill>
                <a:latin typeface="Arial Nova" panose="020B0504020202020204" pitchFamily="34" charset="0"/>
                <a:ea typeface="Times New Roman" panose="02020603050405020304" pitchFamily="18" charset="0"/>
              </a:rPr>
              <a:t> </a:t>
            </a:r>
            <a:r>
              <a:rPr lang="en-GB" sz="1800" dirty="0" err="1">
                <a:solidFill>
                  <a:srgbClr val="050707"/>
                </a:solidFill>
                <a:latin typeface="Arial Nova" panose="020B0504020202020204" pitchFamily="34" charset="0"/>
                <a:ea typeface="Times New Roman" panose="02020603050405020304" pitchFamily="18" charset="0"/>
              </a:rPr>
              <a:t>säkerställa</a:t>
            </a:r>
            <a:r>
              <a:rPr lang="en-GB" sz="1800" dirty="0">
                <a:solidFill>
                  <a:srgbClr val="050707"/>
                </a:solidFill>
                <a:latin typeface="Arial Nova" panose="020B0504020202020204" pitchFamily="34" charset="0"/>
                <a:ea typeface="Times New Roman" panose="02020603050405020304" pitchFamily="18" charset="0"/>
              </a:rPr>
              <a:t> </a:t>
            </a:r>
            <a:r>
              <a:rPr lang="en-GB" sz="1800" dirty="0" err="1">
                <a:solidFill>
                  <a:srgbClr val="050707"/>
                </a:solidFill>
                <a:latin typeface="Arial Nova" panose="020B0504020202020204" pitchFamily="34" charset="0"/>
                <a:ea typeface="Times New Roman" panose="02020603050405020304" pitchFamily="18" charset="0"/>
              </a:rPr>
              <a:t>kontinuiteten</a:t>
            </a:r>
            <a:r>
              <a:rPr lang="en-GB" sz="1800" dirty="0">
                <a:solidFill>
                  <a:srgbClr val="050707"/>
                </a:solidFill>
                <a:latin typeface="Arial Nova" panose="020B0504020202020204" pitchFamily="34" charset="0"/>
                <a:ea typeface="Times New Roman" panose="02020603050405020304" pitchFamily="18" charset="0"/>
              </a:rPr>
              <a:t> </a:t>
            </a:r>
            <a:r>
              <a:rPr lang="en-GB" sz="1800" dirty="0" err="1">
                <a:solidFill>
                  <a:srgbClr val="050707"/>
                </a:solidFill>
                <a:latin typeface="Arial Nova" panose="020B0504020202020204" pitchFamily="34" charset="0"/>
                <a:ea typeface="Times New Roman" panose="02020603050405020304" pitchFamily="18" charset="0"/>
              </a:rPr>
              <a:t>i</a:t>
            </a:r>
            <a:r>
              <a:rPr lang="en-GB" sz="1800" dirty="0">
                <a:solidFill>
                  <a:srgbClr val="050707"/>
                </a:solidFill>
                <a:latin typeface="Arial Nova" panose="020B0504020202020204" pitchFamily="34" charset="0"/>
                <a:ea typeface="Times New Roman" panose="02020603050405020304" pitchFamily="18" charset="0"/>
              </a:rPr>
              <a:t> </a:t>
            </a:r>
            <a:r>
              <a:rPr lang="en-GB" sz="1800" dirty="0" err="1">
                <a:solidFill>
                  <a:srgbClr val="050707"/>
                </a:solidFill>
                <a:latin typeface="Arial Nova" panose="020B0504020202020204" pitchFamily="34" charset="0"/>
                <a:ea typeface="Times New Roman" panose="02020603050405020304" pitchFamily="18" charset="0"/>
              </a:rPr>
              <a:t>distrikten</a:t>
            </a:r>
            <a:r>
              <a:rPr lang="en-GB" sz="1800" dirty="0">
                <a:solidFill>
                  <a:srgbClr val="050707"/>
                </a:solidFill>
                <a:latin typeface="Arial Nova" panose="020B0504020202020204" pitchFamily="34" charset="0"/>
                <a:ea typeface="Times New Roman" panose="02020603050405020304" pitchFamily="18" charset="0"/>
              </a:rPr>
              <a:t> </a:t>
            </a:r>
            <a:r>
              <a:rPr lang="en-GB" sz="1800" dirty="0" err="1">
                <a:solidFill>
                  <a:srgbClr val="050707"/>
                </a:solidFill>
                <a:latin typeface="Arial Nova" panose="020B0504020202020204" pitchFamily="34" charset="0"/>
                <a:ea typeface="Times New Roman" panose="02020603050405020304" pitchFamily="18" charset="0"/>
              </a:rPr>
              <a:t>genom</a:t>
            </a:r>
            <a:r>
              <a:rPr lang="en-GB" sz="1800" dirty="0">
                <a:solidFill>
                  <a:srgbClr val="050707"/>
                </a:solidFill>
                <a:latin typeface="Arial Nova" panose="020B0504020202020204" pitchFamily="34" charset="0"/>
                <a:ea typeface="Times New Roman" panose="02020603050405020304" pitchFamily="18" charset="0"/>
              </a:rPr>
              <a:t> </a:t>
            </a:r>
            <a:r>
              <a:rPr lang="en-GB" sz="1800" dirty="0" err="1">
                <a:solidFill>
                  <a:srgbClr val="050707"/>
                </a:solidFill>
                <a:latin typeface="Arial Nova" panose="020B0504020202020204" pitchFamily="34" charset="0"/>
                <a:ea typeface="Times New Roman" panose="02020603050405020304" pitchFamily="18" charset="0"/>
              </a:rPr>
              <a:t>att</a:t>
            </a:r>
            <a:r>
              <a:rPr lang="en-GB" sz="1800" dirty="0">
                <a:solidFill>
                  <a:srgbClr val="050707"/>
                </a:solidFill>
                <a:latin typeface="Arial Nova" panose="020B0504020202020204" pitchFamily="34" charset="0"/>
                <a:ea typeface="Times New Roman" panose="02020603050405020304" pitchFamily="18" charset="0"/>
              </a:rPr>
              <a:t> </a:t>
            </a:r>
            <a:r>
              <a:rPr lang="en-GB" sz="1800" dirty="0" err="1">
                <a:solidFill>
                  <a:srgbClr val="050707"/>
                </a:solidFill>
                <a:latin typeface="Arial Nova" panose="020B0504020202020204" pitchFamily="34" charset="0"/>
                <a:ea typeface="Times New Roman" panose="02020603050405020304" pitchFamily="18" charset="0"/>
              </a:rPr>
              <a:t>samarbeta</a:t>
            </a:r>
            <a:r>
              <a:rPr lang="en-GB" sz="1800" dirty="0">
                <a:solidFill>
                  <a:srgbClr val="050707"/>
                </a:solidFill>
                <a:latin typeface="Arial Nova" panose="020B0504020202020204" pitchFamily="34" charset="0"/>
                <a:ea typeface="Times New Roman" panose="02020603050405020304" pitchFamily="18" charset="0"/>
              </a:rPr>
              <a:t> med </a:t>
            </a:r>
            <a:r>
              <a:rPr lang="en-GB" sz="1800" dirty="0" err="1">
                <a:solidFill>
                  <a:srgbClr val="050707"/>
                </a:solidFill>
                <a:latin typeface="Arial Nova" panose="020B0504020202020204" pitchFamily="34" charset="0"/>
                <a:ea typeface="Times New Roman" panose="02020603050405020304" pitchFamily="18" charset="0"/>
              </a:rPr>
              <a:t>förutvarande</a:t>
            </a:r>
            <a:r>
              <a:rPr lang="en-GB" sz="1800" dirty="0">
                <a:solidFill>
                  <a:srgbClr val="050707"/>
                </a:solidFill>
                <a:latin typeface="Arial Nova" panose="020B0504020202020204" pitchFamily="34" charset="0"/>
                <a:ea typeface="Times New Roman" panose="02020603050405020304" pitchFamily="18" charset="0"/>
              </a:rPr>
              <a:t>, </a:t>
            </a:r>
            <a:r>
              <a:rPr lang="en-GB" sz="1800" dirty="0" err="1">
                <a:solidFill>
                  <a:srgbClr val="050707"/>
                </a:solidFill>
                <a:latin typeface="Arial Nova" panose="020B0504020202020204" pitchFamily="34" charset="0"/>
                <a:ea typeface="Times New Roman" panose="02020603050405020304" pitchFamily="18" charset="0"/>
              </a:rPr>
              <a:t>nuvarande</a:t>
            </a:r>
            <a:r>
              <a:rPr lang="en-GB" sz="1800" dirty="0">
                <a:solidFill>
                  <a:srgbClr val="050707"/>
                </a:solidFill>
                <a:latin typeface="Arial Nova" panose="020B0504020202020204" pitchFamily="34" charset="0"/>
                <a:ea typeface="Times New Roman" panose="02020603050405020304" pitchFamily="18" charset="0"/>
              </a:rPr>
              <a:t> </a:t>
            </a:r>
            <a:r>
              <a:rPr lang="en-GB" sz="1800" dirty="0" err="1">
                <a:solidFill>
                  <a:srgbClr val="050707"/>
                </a:solidFill>
                <a:latin typeface="Arial Nova" panose="020B0504020202020204" pitchFamily="34" charset="0"/>
                <a:ea typeface="Times New Roman" panose="02020603050405020304" pitchFamily="18" charset="0"/>
              </a:rPr>
              <a:t>och</a:t>
            </a:r>
            <a:r>
              <a:rPr lang="en-GB" sz="1800" dirty="0">
                <a:solidFill>
                  <a:srgbClr val="050707"/>
                </a:solidFill>
                <a:latin typeface="Arial Nova" panose="020B0504020202020204" pitchFamily="34" charset="0"/>
                <a:ea typeface="Times New Roman" panose="02020603050405020304" pitchFamily="18" charset="0"/>
              </a:rPr>
              <a:t> </a:t>
            </a:r>
            <a:r>
              <a:rPr lang="en-GB" sz="1800" dirty="0" err="1">
                <a:solidFill>
                  <a:srgbClr val="050707"/>
                </a:solidFill>
                <a:latin typeface="Arial Nova" panose="020B0504020202020204" pitchFamily="34" charset="0"/>
                <a:ea typeface="Times New Roman" panose="02020603050405020304" pitchFamily="18" charset="0"/>
              </a:rPr>
              <a:t>tillträdande</a:t>
            </a:r>
            <a:r>
              <a:rPr lang="en-GB" sz="1800" dirty="0">
                <a:solidFill>
                  <a:srgbClr val="050707"/>
                </a:solidFill>
                <a:latin typeface="Arial Nova" panose="020B0504020202020204" pitchFamily="34" charset="0"/>
                <a:ea typeface="Times New Roman" panose="02020603050405020304" pitchFamily="18" charset="0"/>
              </a:rPr>
              <a:t> </a:t>
            </a:r>
            <a:r>
              <a:rPr lang="en-GB" sz="1800" dirty="0" err="1">
                <a:solidFill>
                  <a:srgbClr val="050707"/>
                </a:solidFill>
                <a:latin typeface="Arial Nova" panose="020B0504020202020204" pitchFamily="34" charset="0"/>
                <a:ea typeface="Times New Roman" panose="02020603050405020304" pitchFamily="18" charset="0"/>
              </a:rPr>
              <a:t>distriktsledare</a:t>
            </a:r>
            <a:r>
              <a:rPr lang="en-GB" sz="1800" dirty="0">
                <a:solidFill>
                  <a:srgbClr val="050707"/>
                </a:solidFill>
                <a:latin typeface="Arial Nova" panose="020B0504020202020204" pitchFamily="34" charset="0"/>
                <a:ea typeface="Times New Roman" panose="02020603050405020304" pitchFamily="18" charset="0"/>
              </a:rPr>
              <a:t>. </a:t>
            </a:r>
          </a:p>
          <a:p>
            <a:pPr marL="0" indent="0">
              <a:buNone/>
            </a:pPr>
            <a:r>
              <a:rPr lang="en-GB" sz="1800" dirty="0" err="1">
                <a:solidFill>
                  <a:srgbClr val="050707"/>
                </a:solidFill>
                <a:effectLst/>
                <a:latin typeface="Arial Nova" panose="020B0504020202020204" pitchFamily="34" charset="0"/>
                <a:ea typeface="Times New Roman" panose="02020603050405020304" pitchFamily="18" charset="0"/>
              </a:rPr>
              <a:t>Guvernören</a:t>
            </a:r>
            <a:r>
              <a:rPr lang="en-GB" sz="1800" dirty="0">
                <a:solidFill>
                  <a:srgbClr val="050707"/>
                </a:solidFill>
                <a:effectLst/>
                <a:latin typeface="Arial Nova" panose="020B0504020202020204" pitchFamily="34" charset="0"/>
                <a:ea typeface="Times New Roman" panose="02020603050405020304" pitchFamily="18" charset="0"/>
              </a:rPr>
              <a:t> </a:t>
            </a:r>
            <a:r>
              <a:rPr lang="en-GB" sz="1800" dirty="0" err="1">
                <a:solidFill>
                  <a:srgbClr val="050707"/>
                </a:solidFill>
                <a:effectLst/>
                <a:latin typeface="Arial Nova" panose="020B0504020202020204" pitchFamily="34" charset="0"/>
                <a:ea typeface="Times New Roman" panose="02020603050405020304" pitchFamily="18" charset="0"/>
              </a:rPr>
              <a:t>ansvara</a:t>
            </a:r>
            <a:r>
              <a:rPr lang="en-GB" sz="1800" dirty="0" err="1">
                <a:solidFill>
                  <a:srgbClr val="050707"/>
                </a:solidFill>
                <a:latin typeface="Arial Nova" panose="020B0504020202020204" pitchFamily="34" charset="0"/>
                <a:ea typeface="Times New Roman" panose="02020603050405020304" pitchFamily="18" charset="0"/>
              </a:rPr>
              <a:t>r</a:t>
            </a:r>
            <a:r>
              <a:rPr lang="en-GB" sz="1800" dirty="0">
                <a:solidFill>
                  <a:srgbClr val="050707"/>
                </a:solidFill>
                <a:latin typeface="Arial Nova" panose="020B0504020202020204" pitchFamily="34" charset="0"/>
                <a:ea typeface="Times New Roman" panose="02020603050405020304" pitchFamily="18" charset="0"/>
              </a:rPr>
              <a:t> för </a:t>
            </a:r>
            <a:r>
              <a:rPr lang="en-GB" sz="1800" dirty="0" err="1">
                <a:solidFill>
                  <a:srgbClr val="050707"/>
                </a:solidFill>
                <a:latin typeface="Arial Nova" panose="020B0504020202020204" pitchFamily="34" charset="0"/>
                <a:ea typeface="Times New Roman" panose="02020603050405020304" pitchFamily="18" charset="0"/>
              </a:rPr>
              <a:t>att</a:t>
            </a:r>
            <a:endParaRPr lang="en-GB" sz="1800" dirty="0">
              <a:solidFill>
                <a:srgbClr val="050707"/>
              </a:solidFill>
              <a:latin typeface="Arial Nova" panose="020B0504020202020204" pitchFamily="34" charset="0"/>
              <a:ea typeface="Times New Roman" panose="02020603050405020304" pitchFamily="18" charset="0"/>
            </a:endParaRPr>
          </a:p>
          <a:p>
            <a:pPr marL="342900" indent="-342900">
              <a:buAutoNum type="alphaLcParenR"/>
            </a:pPr>
            <a:r>
              <a:rPr lang="en-GB" sz="1800" dirty="0" err="1">
                <a:solidFill>
                  <a:srgbClr val="050707"/>
                </a:solidFill>
                <a:latin typeface="Arial Nova" panose="020B0504020202020204" pitchFamily="34" charset="0"/>
                <a:ea typeface="Times New Roman" panose="02020603050405020304" pitchFamily="18" charset="0"/>
              </a:rPr>
              <a:t>b</a:t>
            </a:r>
            <a:r>
              <a:rPr lang="en-GB" sz="1800" dirty="0" err="1">
                <a:solidFill>
                  <a:srgbClr val="050707"/>
                </a:solidFill>
                <a:effectLst/>
                <a:latin typeface="Arial Nova" panose="020B0504020202020204" pitchFamily="34" charset="0"/>
                <a:ea typeface="Times New Roman" panose="02020603050405020304" pitchFamily="18" charset="0"/>
              </a:rPr>
              <a:t>ilda</a:t>
            </a:r>
            <a:r>
              <a:rPr lang="en-GB" sz="1800" dirty="0">
                <a:solidFill>
                  <a:srgbClr val="050707"/>
                </a:solidFill>
                <a:effectLst/>
                <a:latin typeface="Arial Nova" panose="020B0504020202020204" pitchFamily="34" charset="0"/>
                <a:ea typeface="Times New Roman" panose="02020603050405020304" pitchFamily="18" charset="0"/>
              </a:rPr>
              <a:t> </a:t>
            </a:r>
            <a:r>
              <a:rPr lang="en-GB" sz="1800" dirty="0" err="1">
                <a:solidFill>
                  <a:srgbClr val="050707"/>
                </a:solidFill>
                <a:effectLst/>
                <a:latin typeface="Arial Nova" panose="020B0504020202020204" pitchFamily="34" charset="0"/>
                <a:ea typeface="Times New Roman" panose="02020603050405020304" pitchFamily="18" charset="0"/>
              </a:rPr>
              <a:t>nya</a:t>
            </a:r>
            <a:r>
              <a:rPr lang="en-GB" sz="1800" dirty="0">
                <a:solidFill>
                  <a:srgbClr val="050707"/>
                </a:solidFill>
                <a:effectLst/>
                <a:latin typeface="Arial Nova" panose="020B0504020202020204" pitchFamily="34" charset="0"/>
                <a:ea typeface="Times New Roman" panose="02020603050405020304" pitchFamily="18" charset="0"/>
              </a:rPr>
              <a:t> </a:t>
            </a:r>
            <a:r>
              <a:rPr lang="en-GB" sz="1800" dirty="0" err="1">
                <a:solidFill>
                  <a:srgbClr val="050707"/>
                </a:solidFill>
                <a:effectLst/>
                <a:latin typeface="Arial Nova" panose="020B0504020202020204" pitchFamily="34" charset="0"/>
                <a:ea typeface="Times New Roman" panose="02020603050405020304" pitchFamily="18" charset="0"/>
              </a:rPr>
              <a:t>klubbar</a:t>
            </a:r>
            <a:r>
              <a:rPr lang="en-GB" sz="1800" dirty="0">
                <a:solidFill>
                  <a:srgbClr val="050707"/>
                </a:solidFill>
                <a:effectLst/>
                <a:latin typeface="Arial Nova" panose="020B0504020202020204" pitchFamily="34" charset="0"/>
                <a:ea typeface="Times New Roman" panose="02020603050405020304" pitchFamily="18" charset="0"/>
              </a:rPr>
              <a:t>;</a:t>
            </a:r>
          </a:p>
          <a:p>
            <a:pPr marL="342900" indent="-342900">
              <a:buAutoNum type="alphaLcParenR"/>
            </a:pPr>
            <a:r>
              <a:rPr lang="en-GB" sz="1800" dirty="0" err="1">
                <a:solidFill>
                  <a:srgbClr val="050707"/>
                </a:solidFill>
                <a:latin typeface="Arial Nova" panose="020B0504020202020204" pitchFamily="34" charset="0"/>
                <a:ea typeface="Times New Roman" panose="02020603050405020304" pitchFamily="18" charset="0"/>
              </a:rPr>
              <a:t>stärka</a:t>
            </a:r>
            <a:r>
              <a:rPr lang="en-GB" sz="1800" dirty="0">
                <a:solidFill>
                  <a:srgbClr val="050707"/>
                </a:solidFill>
                <a:latin typeface="Arial Nova" panose="020B0504020202020204" pitchFamily="34" charset="0"/>
                <a:ea typeface="Times New Roman" panose="02020603050405020304" pitchFamily="18" charset="0"/>
              </a:rPr>
              <a:t> </a:t>
            </a:r>
            <a:r>
              <a:rPr lang="en-GB" sz="1800" dirty="0" err="1">
                <a:solidFill>
                  <a:srgbClr val="050707"/>
                </a:solidFill>
                <a:latin typeface="Arial Nova" panose="020B0504020202020204" pitchFamily="34" charset="0"/>
                <a:ea typeface="Times New Roman" panose="02020603050405020304" pitchFamily="18" charset="0"/>
              </a:rPr>
              <a:t>befintliga</a:t>
            </a:r>
            <a:r>
              <a:rPr lang="en-GB" sz="1800" dirty="0">
                <a:solidFill>
                  <a:srgbClr val="050707"/>
                </a:solidFill>
                <a:latin typeface="Arial Nova" panose="020B0504020202020204" pitchFamily="34" charset="0"/>
                <a:ea typeface="Times New Roman" panose="02020603050405020304" pitchFamily="18" charset="0"/>
              </a:rPr>
              <a:t> </a:t>
            </a:r>
            <a:r>
              <a:rPr lang="en-GB" sz="1800" dirty="0" err="1">
                <a:solidFill>
                  <a:srgbClr val="050707"/>
                </a:solidFill>
                <a:latin typeface="Arial Nova" panose="020B0504020202020204" pitchFamily="34" charset="0"/>
                <a:ea typeface="Times New Roman" panose="02020603050405020304" pitchFamily="18" charset="0"/>
              </a:rPr>
              <a:t>klubbar</a:t>
            </a:r>
            <a:r>
              <a:rPr lang="en-GB" sz="1800" dirty="0">
                <a:solidFill>
                  <a:srgbClr val="050707"/>
                </a:solidFill>
                <a:latin typeface="Arial Nova" panose="020B0504020202020204" pitchFamily="34" charset="0"/>
                <a:ea typeface="Times New Roman" panose="02020603050405020304" pitchFamily="18" charset="0"/>
              </a:rPr>
              <a:t>;</a:t>
            </a:r>
          </a:p>
          <a:p>
            <a:pPr marL="342900" indent="-342900">
              <a:buAutoNum type="alphaLcParenR"/>
            </a:pPr>
            <a:r>
              <a:rPr lang="en-GB" sz="1800" dirty="0" err="1">
                <a:solidFill>
                  <a:srgbClr val="050707"/>
                </a:solidFill>
                <a:latin typeface="Arial Nova" panose="020B0504020202020204" pitchFamily="34" charset="0"/>
                <a:ea typeface="Times New Roman" panose="02020603050405020304" pitchFamily="18" charset="0"/>
              </a:rPr>
              <a:t>f</a:t>
            </a:r>
            <a:r>
              <a:rPr lang="en-GB" sz="1800" dirty="0" err="1">
                <a:solidFill>
                  <a:srgbClr val="050707"/>
                </a:solidFill>
                <a:effectLst/>
                <a:latin typeface="Arial Nova" panose="020B0504020202020204" pitchFamily="34" charset="0"/>
                <a:ea typeface="Times New Roman" panose="02020603050405020304" pitchFamily="18" charset="0"/>
              </a:rPr>
              <a:t>rämja</a:t>
            </a:r>
            <a:r>
              <a:rPr lang="en-GB" sz="1800" dirty="0">
                <a:solidFill>
                  <a:srgbClr val="050707"/>
                </a:solidFill>
                <a:effectLst/>
                <a:latin typeface="Arial Nova" panose="020B0504020202020204" pitchFamily="34" charset="0"/>
                <a:ea typeface="Times New Roman" panose="02020603050405020304" pitchFamily="18" charset="0"/>
              </a:rPr>
              <a:t> </a:t>
            </a:r>
            <a:r>
              <a:rPr lang="en-GB" sz="1800" dirty="0" err="1">
                <a:solidFill>
                  <a:srgbClr val="050707"/>
                </a:solidFill>
                <a:effectLst/>
                <a:latin typeface="Arial Nova" panose="020B0504020202020204" pitchFamily="34" charset="0"/>
                <a:ea typeface="Times New Roman" panose="02020603050405020304" pitchFamily="18" charset="0"/>
              </a:rPr>
              <a:t>medlemsskapstillväxt</a:t>
            </a:r>
            <a:r>
              <a:rPr lang="en-GB" sz="1800" dirty="0">
                <a:solidFill>
                  <a:srgbClr val="050707"/>
                </a:solidFill>
                <a:effectLst/>
                <a:latin typeface="Arial Nova" panose="020B0504020202020204" pitchFamily="34" charset="0"/>
                <a:ea typeface="Times New Roman" panose="02020603050405020304" pitchFamily="18" charset="0"/>
              </a:rPr>
              <a:t>;”</a:t>
            </a:r>
            <a:endParaRPr lang="en-SE" sz="1800" dirty="0">
              <a:solidFill>
                <a:srgbClr val="050707"/>
              </a:solidFill>
              <a:effectLst/>
              <a:latin typeface="Arial Nova" panose="020B0504020202020204" pitchFamily="34" charset="0"/>
              <a:ea typeface="Times New Roman" panose="02020603050405020304" pitchFamily="18" charset="0"/>
            </a:endParaRPr>
          </a:p>
          <a:p>
            <a:endParaRPr lang="en-SE" dirty="0">
              <a:latin typeface="Arial Nova" panose="020B0504020202020204" pitchFamily="34" charset="0"/>
            </a:endParaRPr>
          </a:p>
          <a:p>
            <a:r>
              <a:rPr lang="en-SE" b="1" dirty="0">
                <a:solidFill>
                  <a:srgbClr val="E97132"/>
                </a:solidFill>
                <a:latin typeface="Arial Nova" panose="020B0504020202020204" pitchFamily="34" charset="0"/>
              </a:rPr>
              <a:t>ALLA Rotarianer </a:t>
            </a:r>
            <a:r>
              <a:rPr lang="en-GB" b="1" dirty="0" err="1">
                <a:solidFill>
                  <a:srgbClr val="E97132"/>
                </a:solidFill>
                <a:latin typeface="Arial Nova" panose="020B0504020202020204" pitchFamily="34" charset="0"/>
              </a:rPr>
              <a:t>i</a:t>
            </a:r>
            <a:r>
              <a:rPr lang="en-GB" b="1" dirty="0">
                <a:solidFill>
                  <a:srgbClr val="E97132"/>
                </a:solidFill>
                <a:latin typeface="Arial Nova" panose="020B0504020202020204" pitchFamily="34" charset="0"/>
              </a:rPr>
              <a:t> </a:t>
            </a:r>
            <a:r>
              <a:rPr lang="en-GB" b="1" dirty="0" err="1">
                <a:solidFill>
                  <a:srgbClr val="E97132"/>
                </a:solidFill>
                <a:latin typeface="Arial Nova" panose="020B0504020202020204" pitchFamily="34" charset="0"/>
              </a:rPr>
              <a:t>distriktet</a:t>
            </a:r>
            <a:r>
              <a:rPr lang="en-GB" b="1" dirty="0">
                <a:solidFill>
                  <a:srgbClr val="E97132"/>
                </a:solidFill>
                <a:latin typeface="Arial Nova" panose="020B0504020202020204" pitchFamily="34" charset="0"/>
              </a:rPr>
              <a:t> </a:t>
            </a:r>
            <a:r>
              <a:rPr lang="en-GB" b="1" dirty="0" err="1">
                <a:solidFill>
                  <a:srgbClr val="E97132"/>
                </a:solidFill>
                <a:latin typeface="Arial Nova" panose="020B0504020202020204" pitchFamily="34" charset="0"/>
              </a:rPr>
              <a:t>måste</a:t>
            </a:r>
            <a:r>
              <a:rPr lang="en-GB" b="1" dirty="0">
                <a:solidFill>
                  <a:srgbClr val="E97132"/>
                </a:solidFill>
                <a:latin typeface="Arial Nova" panose="020B0504020202020204" pitchFamily="34" charset="0"/>
              </a:rPr>
              <a:t> </a:t>
            </a:r>
            <a:r>
              <a:rPr lang="en-SE" b="1" dirty="0">
                <a:solidFill>
                  <a:srgbClr val="E97132"/>
                </a:solidFill>
                <a:latin typeface="Arial Nova" panose="020B0504020202020204" pitchFamily="34" charset="0"/>
              </a:rPr>
              <a:t>bidra till att DG kan uppfylla detta</a:t>
            </a:r>
          </a:p>
        </p:txBody>
      </p:sp>
    </p:spTree>
    <p:extLst>
      <p:ext uri="{BB962C8B-B14F-4D97-AF65-F5344CB8AC3E}">
        <p14:creationId xmlns:p14="http://schemas.microsoft.com/office/powerpoint/2010/main" val="38331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9747-07EE-33BA-E8B4-B2E91C517AE5}"/>
              </a:ext>
            </a:extLst>
          </p:cNvPr>
          <p:cNvSpPr>
            <a:spLocks noGrp="1"/>
          </p:cNvSpPr>
          <p:nvPr>
            <p:ph type="title"/>
          </p:nvPr>
        </p:nvSpPr>
        <p:spPr/>
        <p:txBody>
          <a:bodyPr>
            <a:normAutofit/>
          </a:bodyPr>
          <a:lstStyle/>
          <a:p>
            <a:r>
              <a:rPr lang="sv-SE" sz="4400" dirty="0"/>
              <a:t>Medlemsutveckling</a:t>
            </a:r>
          </a:p>
        </p:txBody>
      </p:sp>
      <p:graphicFrame>
        <p:nvGraphicFramePr>
          <p:cNvPr id="6" name="Diagram 5">
            <a:extLst>
              <a:ext uri="{FF2B5EF4-FFF2-40B4-BE49-F238E27FC236}">
                <a16:creationId xmlns:a16="http://schemas.microsoft.com/office/drawing/2014/main" id="{0EE224A5-A53C-29CD-3243-EB1F04C85693}"/>
              </a:ext>
            </a:extLst>
          </p:cNvPr>
          <p:cNvGraphicFramePr/>
          <p:nvPr>
            <p:extLst>
              <p:ext uri="{D42A27DB-BD31-4B8C-83A1-F6EECF244321}">
                <p14:modId xmlns:p14="http://schemas.microsoft.com/office/powerpoint/2010/main" val="1876530066"/>
              </p:ext>
            </p:extLst>
          </p:nvPr>
        </p:nvGraphicFramePr>
        <p:xfrm>
          <a:off x="1512849" y="1426417"/>
          <a:ext cx="9166302" cy="4598290"/>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2BA2B85A-A0E1-7478-67D7-DDD5768D9A66}"/>
              </a:ext>
            </a:extLst>
          </p:cNvPr>
          <p:cNvSpPr>
            <a:spLocks noGrp="1" noRot="1" noMove="1" noResize="1" noEditPoints="1" noAdjustHandles="1" noChangeArrowheads="1" noChangeShapeType="1"/>
          </p:cNvSpPr>
          <p:nvPr/>
        </p:nvSpPr>
        <p:spPr>
          <a:xfrm>
            <a:off x="10243751" y="6017741"/>
            <a:ext cx="1742303" cy="729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2664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9747-07EE-33BA-E8B4-B2E91C517AE5}"/>
              </a:ext>
            </a:extLst>
          </p:cNvPr>
          <p:cNvSpPr>
            <a:spLocks noGrp="1"/>
          </p:cNvSpPr>
          <p:nvPr>
            <p:ph type="title"/>
          </p:nvPr>
        </p:nvSpPr>
        <p:spPr/>
        <p:txBody>
          <a:bodyPr>
            <a:normAutofit/>
          </a:bodyPr>
          <a:lstStyle/>
          <a:p>
            <a:r>
              <a:rPr lang="sv-SE" sz="4400" dirty="0"/>
              <a:t>Klubbar</a:t>
            </a:r>
          </a:p>
        </p:txBody>
      </p:sp>
      <p:graphicFrame>
        <p:nvGraphicFramePr>
          <p:cNvPr id="3" name="Content Placeholder 4">
            <a:extLst>
              <a:ext uri="{FF2B5EF4-FFF2-40B4-BE49-F238E27FC236}">
                <a16:creationId xmlns:a16="http://schemas.microsoft.com/office/drawing/2014/main" id="{10FA8510-9A7A-410F-5C50-DAB24898DE20}"/>
              </a:ext>
            </a:extLst>
          </p:cNvPr>
          <p:cNvGraphicFramePr>
            <a:graphicFrameLocks/>
          </p:cNvGraphicFramePr>
          <p:nvPr>
            <p:extLst>
              <p:ext uri="{D42A27DB-BD31-4B8C-83A1-F6EECF244321}">
                <p14:modId xmlns:p14="http://schemas.microsoft.com/office/powerpoint/2010/main" val="1851149469"/>
              </p:ext>
            </p:extLst>
          </p:nvPr>
        </p:nvGraphicFramePr>
        <p:xfrm>
          <a:off x="380999" y="2142067"/>
          <a:ext cx="11506199" cy="3873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EFFB522-09E3-EE18-2E92-586E7D0AE9EE}"/>
              </a:ext>
            </a:extLst>
          </p:cNvPr>
          <p:cNvSpPr txBox="1"/>
          <p:nvPr/>
        </p:nvSpPr>
        <p:spPr>
          <a:xfrm>
            <a:off x="1739347" y="3336676"/>
            <a:ext cx="1928191" cy="160043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srgbClr val="FFFFFF"/>
                </a:solidFill>
                <a:effectLst/>
                <a:uLnTx/>
                <a:uFillTx/>
                <a:latin typeface="Arial Nova" panose="020B0504020202020204" pitchFamily="34" charset="0"/>
              </a:rPr>
              <a:t>Rotaryklubb</a:t>
            </a:r>
            <a:endParaRPr kumimoji="0" lang="en-GB" sz="2000" b="1" i="0" u="none" strike="noStrike" kern="0" cap="none" spc="0" normalizeH="0" baseline="0" noProof="0" dirty="0">
              <a:ln>
                <a:noFill/>
              </a:ln>
              <a:solidFill>
                <a:srgbClr val="FFFFFF"/>
              </a:solidFill>
              <a:effectLst/>
              <a:uLnTx/>
              <a:uFillTx/>
              <a:latin typeface="Arial Nova" panose="020B05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Arial Nova" panose="020B0504020202020204" pitchFamily="34" charset="0"/>
              </a:rPr>
              <a:t>20 </a:t>
            </a:r>
            <a:r>
              <a:rPr kumimoji="0" lang="en-GB" sz="2000" b="0" i="0" u="none" strike="noStrike" kern="0" cap="none" spc="0" normalizeH="0" baseline="0" noProof="0" dirty="0" err="1">
                <a:ln>
                  <a:noFill/>
                </a:ln>
                <a:solidFill>
                  <a:srgbClr val="FFFFFF"/>
                </a:solidFill>
                <a:effectLst/>
                <a:uLnTx/>
                <a:uFillTx/>
                <a:latin typeface="Arial Nova" panose="020B0504020202020204" pitchFamily="34" charset="0"/>
              </a:rPr>
              <a:t>medlemmar</a:t>
            </a:r>
            <a:r>
              <a:rPr lang="en-GB" sz="2000" kern="0" dirty="0">
                <a:solidFill>
                  <a:srgbClr val="FFFFFF"/>
                </a:solidFill>
                <a:latin typeface="Arial Nova" panose="020B0504020202020204" pitchFamily="34" charset="0"/>
              </a:rPr>
              <a:t> </a:t>
            </a:r>
            <a:r>
              <a:rPr kumimoji="0" lang="en-GB" sz="2000" b="0" i="0" u="none" strike="noStrike" kern="0" cap="none" spc="0" normalizeH="0" baseline="0" noProof="0" dirty="0" err="1">
                <a:ln>
                  <a:noFill/>
                </a:ln>
                <a:solidFill>
                  <a:srgbClr val="FFFFFF"/>
                </a:solidFill>
                <a:effectLst/>
                <a:uLnTx/>
                <a:uFillTx/>
                <a:latin typeface="Arial Nova" panose="020B0504020202020204" pitchFamily="34" charset="0"/>
              </a:rPr>
              <a:t>krävs</a:t>
            </a:r>
            <a:r>
              <a:rPr kumimoji="0" lang="en-GB" sz="2000" b="0" i="0" u="none" strike="noStrike" kern="0" cap="none" spc="0" normalizeH="0" baseline="0" noProof="0" dirty="0">
                <a:ln>
                  <a:noFill/>
                </a:ln>
                <a:solidFill>
                  <a:srgbClr val="FFFFFF"/>
                </a:solidFill>
                <a:effectLst/>
                <a:uLnTx/>
                <a:uFillTx/>
                <a:latin typeface="Arial Nova" panose="020B0504020202020204" pitchFamily="34" charset="0"/>
              </a:rPr>
              <a:t> för </a:t>
            </a:r>
            <a:br>
              <a:rPr kumimoji="0" lang="en-GB" sz="2000" b="0" i="0" u="none" strike="noStrike" kern="0" cap="none" spc="0" normalizeH="0" baseline="0" noProof="0" dirty="0">
                <a:ln>
                  <a:noFill/>
                </a:ln>
                <a:solidFill>
                  <a:srgbClr val="FFFFFF"/>
                </a:solidFill>
                <a:effectLst/>
                <a:uLnTx/>
                <a:uFillTx/>
                <a:latin typeface="Arial Nova" panose="020B0504020202020204" pitchFamily="34" charset="0"/>
              </a:rPr>
            </a:br>
            <a:r>
              <a:rPr kumimoji="0" lang="en-GB" sz="2000" b="0" i="0" u="none" strike="noStrike" kern="0" cap="none" spc="0" normalizeH="0" baseline="0" noProof="0" dirty="0" err="1">
                <a:ln>
                  <a:noFill/>
                </a:ln>
                <a:solidFill>
                  <a:srgbClr val="FFFFFF"/>
                </a:solidFill>
                <a:effectLst/>
                <a:uLnTx/>
                <a:uFillTx/>
                <a:latin typeface="Arial Nova" panose="020B0504020202020204" pitchFamily="34" charset="0"/>
              </a:rPr>
              <a:t>ny</a:t>
            </a:r>
            <a:r>
              <a:rPr kumimoji="0" lang="en-GB" sz="2000" b="0" i="0" u="none" strike="noStrike" kern="0" cap="none" spc="0" normalizeH="0" baseline="0" noProof="0" dirty="0">
                <a:ln>
                  <a:noFill/>
                </a:ln>
                <a:solidFill>
                  <a:srgbClr val="FFFFFF"/>
                </a:solidFill>
                <a:effectLst/>
                <a:uLnTx/>
                <a:uFillTx/>
                <a:latin typeface="Arial Nova" panose="020B0504020202020204" pitchFamily="34" charset="0"/>
              </a:rPr>
              <a:t> </a:t>
            </a:r>
            <a:r>
              <a:rPr kumimoji="0" lang="en-GB" sz="2000" b="0" i="0" u="none" strike="noStrike" kern="0" cap="none" spc="0" normalizeH="0" baseline="0" noProof="0" dirty="0" err="1">
                <a:ln>
                  <a:noFill/>
                </a:ln>
                <a:solidFill>
                  <a:srgbClr val="FFFFFF"/>
                </a:solidFill>
                <a:effectLst/>
                <a:uLnTx/>
                <a:uFillTx/>
                <a:latin typeface="Arial Nova" panose="020B0504020202020204" pitchFamily="34" charset="0"/>
              </a:rPr>
              <a:t>klubb</a:t>
            </a:r>
            <a:endParaRPr kumimoji="0" lang="en-GB" sz="2000" b="0" i="0" u="none" strike="noStrike" kern="0" cap="none" spc="0" normalizeH="0" baseline="0" noProof="0" dirty="0">
              <a:ln>
                <a:noFill/>
              </a:ln>
              <a:solidFill>
                <a:srgbClr val="FFFFFF"/>
              </a:solidFill>
              <a:effectLst/>
              <a:uLnTx/>
              <a:uFillTx/>
              <a:latin typeface="Arial Nova" panose="020B0504020202020204" pitchFamily="34" charset="0"/>
            </a:endParaRPr>
          </a:p>
          <a:p>
            <a:endParaRPr lang="en-SE" dirty="0">
              <a:latin typeface="Arial Nova" panose="020B0504020202020204" pitchFamily="34" charset="0"/>
            </a:endParaRPr>
          </a:p>
        </p:txBody>
      </p:sp>
      <p:sp>
        <p:nvSpPr>
          <p:cNvPr id="7" name="TextBox 5">
            <a:extLst>
              <a:ext uri="{FF2B5EF4-FFF2-40B4-BE49-F238E27FC236}">
                <a16:creationId xmlns:a16="http://schemas.microsoft.com/office/drawing/2014/main" id="{5E5DFA32-2197-63E0-DBBC-A3E7F0EE832C}"/>
              </a:ext>
            </a:extLst>
          </p:cNvPr>
          <p:cNvSpPr txBox="1"/>
          <p:nvPr/>
        </p:nvSpPr>
        <p:spPr>
          <a:xfrm>
            <a:off x="4775175" y="3336676"/>
            <a:ext cx="2173355" cy="1292662"/>
          </a:xfrm>
          <a:prstGeom prst="rect">
            <a:avLst/>
          </a:prstGeom>
          <a:noFill/>
        </p:spPr>
        <p:txBody>
          <a:bodyPr wrap="square" rtlCol="0">
            <a:spAutoFit/>
          </a:bodyPr>
          <a:lstStyle/>
          <a:p>
            <a:pPr lvl="0" algn="ctr"/>
            <a:r>
              <a:rPr lang="en-GB" sz="2000" b="1" dirty="0" err="1">
                <a:solidFill>
                  <a:schemeClr val="bg1"/>
                </a:solidFill>
                <a:latin typeface="Arial Nova" panose="020B0504020202020204" pitchFamily="34" charset="0"/>
              </a:rPr>
              <a:t>Rotaractklubb</a:t>
            </a:r>
            <a:endParaRPr lang="en-GB" sz="2000" b="1" dirty="0">
              <a:solidFill>
                <a:schemeClr val="bg1"/>
              </a:solidFill>
              <a:latin typeface="Arial Nova" panose="020B0504020202020204" pitchFamily="34" charset="0"/>
            </a:endParaRPr>
          </a:p>
          <a:p>
            <a:pPr lvl="0" algn="ctr"/>
            <a:r>
              <a:rPr lang="en-GB" sz="2000" dirty="0">
                <a:solidFill>
                  <a:schemeClr val="bg1"/>
                </a:solidFill>
                <a:latin typeface="Arial Nova" panose="020B0504020202020204" pitchFamily="34" charset="0"/>
              </a:rPr>
              <a:t>12 </a:t>
            </a:r>
            <a:r>
              <a:rPr lang="en-GB" sz="2000" dirty="0" err="1">
                <a:solidFill>
                  <a:schemeClr val="bg1"/>
                </a:solidFill>
                <a:latin typeface="Arial Nova" panose="020B0504020202020204" pitchFamily="34" charset="0"/>
              </a:rPr>
              <a:t>medlemmar</a:t>
            </a:r>
            <a:r>
              <a:rPr lang="en-GB" sz="2000" dirty="0">
                <a:solidFill>
                  <a:schemeClr val="bg1"/>
                </a:solidFill>
                <a:latin typeface="Arial Nova" panose="020B0504020202020204" pitchFamily="34" charset="0"/>
              </a:rPr>
              <a:t> </a:t>
            </a:r>
            <a:r>
              <a:rPr lang="en-GB" sz="2000" dirty="0" err="1">
                <a:solidFill>
                  <a:schemeClr val="bg1"/>
                </a:solidFill>
                <a:latin typeface="Arial Nova" panose="020B0504020202020204" pitchFamily="34" charset="0"/>
              </a:rPr>
              <a:t>rekommenderas</a:t>
            </a:r>
            <a:endParaRPr lang="en-GB" sz="2000" dirty="0">
              <a:solidFill>
                <a:schemeClr val="bg1"/>
              </a:solidFill>
              <a:latin typeface="Arial Nova" panose="020B0504020202020204" pitchFamily="34" charset="0"/>
            </a:endParaRPr>
          </a:p>
          <a:p>
            <a:endParaRPr lang="en-SE" dirty="0">
              <a:latin typeface="Arial Nova" panose="020B0504020202020204" pitchFamily="34" charset="0"/>
            </a:endParaRPr>
          </a:p>
        </p:txBody>
      </p:sp>
      <p:sp>
        <p:nvSpPr>
          <p:cNvPr id="8" name="TextBox 6">
            <a:extLst>
              <a:ext uri="{FF2B5EF4-FFF2-40B4-BE49-F238E27FC236}">
                <a16:creationId xmlns:a16="http://schemas.microsoft.com/office/drawing/2014/main" id="{172BD5B1-D119-C78B-8ACF-F8D202C12EFB}"/>
              </a:ext>
            </a:extLst>
          </p:cNvPr>
          <p:cNvSpPr txBox="1"/>
          <p:nvPr/>
        </p:nvSpPr>
        <p:spPr>
          <a:xfrm>
            <a:off x="7901927" y="3336676"/>
            <a:ext cx="2468217" cy="1631216"/>
          </a:xfrm>
          <a:prstGeom prst="rect">
            <a:avLst/>
          </a:prstGeom>
          <a:noFill/>
        </p:spPr>
        <p:txBody>
          <a:bodyPr wrap="square" rtlCol="0">
            <a:spAutoFit/>
          </a:bodyPr>
          <a:lstStyle/>
          <a:p>
            <a:pPr lvl="0" algn="ctr"/>
            <a:r>
              <a:rPr lang="en-GB" sz="2000" b="1" dirty="0" err="1">
                <a:solidFill>
                  <a:schemeClr val="bg1"/>
                </a:solidFill>
                <a:latin typeface="Arial Nova" panose="020B0504020202020204" pitchFamily="34" charset="0"/>
              </a:rPr>
              <a:t>Satellitklubb</a:t>
            </a:r>
            <a:endParaRPr lang="en-GB" sz="2000" b="1" dirty="0">
              <a:solidFill>
                <a:schemeClr val="bg1"/>
              </a:solidFill>
              <a:latin typeface="Arial Nova" panose="020B0504020202020204" pitchFamily="34" charset="0"/>
            </a:endParaRPr>
          </a:p>
          <a:p>
            <a:pPr lvl="0" algn="ctr"/>
            <a:r>
              <a:rPr lang="en-GB" sz="2000" dirty="0">
                <a:solidFill>
                  <a:schemeClr val="bg1"/>
                </a:solidFill>
                <a:latin typeface="Arial Nova" panose="020B0504020202020204" pitchFamily="34" charset="0"/>
              </a:rPr>
              <a:t>8 </a:t>
            </a:r>
            <a:r>
              <a:rPr lang="en-GB" sz="2000" dirty="0" err="1">
                <a:solidFill>
                  <a:schemeClr val="bg1"/>
                </a:solidFill>
                <a:latin typeface="Arial Nova" panose="020B0504020202020204" pitchFamily="34" charset="0"/>
              </a:rPr>
              <a:t>medlemmar</a:t>
            </a:r>
            <a:r>
              <a:rPr lang="en-GB" sz="2000" dirty="0">
                <a:solidFill>
                  <a:schemeClr val="bg1"/>
                </a:solidFill>
                <a:latin typeface="Arial Nova" panose="020B0504020202020204" pitchFamily="34" charset="0"/>
              </a:rPr>
              <a:t> för </a:t>
            </a:r>
            <a:r>
              <a:rPr lang="en-GB" sz="2000" dirty="0" err="1">
                <a:solidFill>
                  <a:schemeClr val="bg1"/>
                </a:solidFill>
                <a:latin typeface="Arial Nova" panose="020B0504020202020204" pitchFamily="34" charset="0"/>
              </a:rPr>
              <a:t>Rotaryklubb</a:t>
            </a:r>
            <a:r>
              <a:rPr lang="en-GB" sz="2000" dirty="0">
                <a:solidFill>
                  <a:schemeClr val="bg1"/>
                </a:solidFill>
                <a:latin typeface="Arial Nova" panose="020B0504020202020204" pitchFamily="34" charset="0"/>
              </a:rPr>
              <a:t>, </a:t>
            </a:r>
            <a:r>
              <a:rPr lang="en-GB" sz="2000" dirty="0" err="1">
                <a:solidFill>
                  <a:schemeClr val="bg1"/>
                </a:solidFill>
                <a:latin typeface="Arial Nova" panose="020B0504020202020204" pitchFamily="34" charset="0"/>
              </a:rPr>
              <a:t>inget</a:t>
            </a:r>
            <a:r>
              <a:rPr lang="en-GB" sz="2000" dirty="0">
                <a:solidFill>
                  <a:schemeClr val="bg1"/>
                </a:solidFill>
                <a:latin typeface="Arial Nova" panose="020B0504020202020204" pitchFamily="34" charset="0"/>
              </a:rPr>
              <a:t> </a:t>
            </a:r>
            <a:r>
              <a:rPr lang="en-GB" sz="2000" dirty="0" err="1">
                <a:solidFill>
                  <a:schemeClr val="bg1"/>
                </a:solidFill>
                <a:latin typeface="Arial Nova" panose="020B0504020202020204" pitchFamily="34" charset="0"/>
              </a:rPr>
              <a:t>minimiantal</a:t>
            </a:r>
            <a:r>
              <a:rPr lang="en-GB" sz="2000" dirty="0">
                <a:solidFill>
                  <a:schemeClr val="bg1"/>
                </a:solidFill>
                <a:latin typeface="Arial Nova" panose="020B0504020202020204" pitchFamily="34" charset="0"/>
              </a:rPr>
              <a:t> för</a:t>
            </a:r>
            <a:br>
              <a:rPr lang="en-GB" sz="2000" dirty="0">
                <a:solidFill>
                  <a:schemeClr val="bg1"/>
                </a:solidFill>
                <a:latin typeface="Arial Nova" panose="020B0504020202020204" pitchFamily="34" charset="0"/>
              </a:rPr>
            </a:br>
            <a:r>
              <a:rPr lang="en-GB" sz="2000" dirty="0" err="1">
                <a:solidFill>
                  <a:schemeClr val="bg1"/>
                </a:solidFill>
                <a:latin typeface="Arial Nova" panose="020B0504020202020204" pitchFamily="34" charset="0"/>
              </a:rPr>
              <a:t>Rotaractklubb</a:t>
            </a:r>
            <a:endParaRPr lang="en-GB" sz="2000" dirty="0">
              <a:solidFill>
                <a:schemeClr val="bg1"/>
              </a:solidFill>
              <a:latin typeface="Arial Nova" panose="020B0504020202020204" pitchFamily="34" charset="0"/>
            </a:endParaRPr>
          </a:p>
        </p:txBody>
      </p:sp>
      <p:sp>
        <p:nvSpPr>
          <p:cNvPr id="5" name="Rektangel 4">
            <a:extLst>
              <a:ext uri="{FF2B5EF4-FFF2-40B4-BE49-F238E27FC236}">
                <a16:creationId xmlns:a16="http://schemas.microsoft.com/office/drawing/2014/main" id="{47F6288C-428E-19DF-1A60-E5BE3142831D}"/>
              </a:ext>
            </a:extLst>
          </p:cNvPr>
          <p:cNvSpPr>
            <a:spLocks noGrp="1" noRot="1" noMove="1" noResize="1" noEditPoints="1" noAdjustHandles="1" noChangeArrowheads="1" noChangeShapeType="1"/>
          </p:cNvSpPr>
          <p:nvPr/>
        </p:nvSpPr>
        <p:spPr>
          <a:xfrm>
            <a:off x="10243751" y="6017741"/>
            <a:ext cx="1742303" cy="729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7538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084F-7CA7-1DDB-B8BB-3AA7541C940A}"/>
              </a:ext>
            </a:extLst>
          </p:cNvPr>
          <p:cNvSpPr>
            <a:spLocks noGrp="1"/>
          </p:cNvSpPr>
          <p:nvPr>
            <p:ph type="title"/>
          </p:nvPr>
        </p:nvSpPr>
        <p:spPr/>
        <p:txBody>
          <a:bodyPr/>
          <a:lstStyle/>
          <a:p>
            <a:endParaRPr lang="en-SE"/>
          </a:p>
        </p:txBody>
      </p:sp>
      <p:pic>
        <p:nvPicPr>
          <p:cNvPr id="5" name="Content Placeholder 4" descr="A picture containing graphical user interface&#10;&#10;Description automatically generated">
            <a:extLst>
              <a:ext uri="{FF2B5EF4-FFF2-40B4-BE49-F238E27FC236}">
                <a16:creationId xmlns:a16="http://schemas.microsoft.com/office/drawing/2014/main" id="{947EA709-B0E7-A127-C877-DA4890269A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
            <a:ext cx="12221769" cy="6857998"/>
          </a:xfrm>
        </p:spPr>
      </p:pic>
    </p:spTree>
    <p:extLst>
      <p:ext uri="{BB962C8B-B14F-4D97-AF65-F5344CB8AC3E}">
        <p14:creationId xmlns:p14="http://schemas.microsoft.com/office/powerpoint/2010/main" val="3744976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9747-07EE-33BA-E8B4-B2E91C517AE5}"/>
              </a:ext>
            </a:extLst>
          </p:cNvPr>
          <p:cNvSpPr>
            <a:spLocks noGrp="1"/>
          </p:cNvSpPr>
          <p:nvPr>
            <p:ph type="title"/>
          </p:nvPr>
        </p:nvSpPr>
        <p:spPr/>
        <p:txBody>
          <a:bodyPr>
            <a:normAutofit/>
          </a:bodyPr>
          <a:lstStyle/>
          <a:p>
            <a:r>
              <a:rPr lang="sv-SE" sz="4400" dirty="0"/>
              <a:t>Nya klubbar</a:t>
            </a:r>
          </a:p>
        </p:txBody>
      </p:sp>
      <p:sp>
        <p:nvSpPr>
          <p:cNvPr id="3" name="Content Placeholder 7">
            <a:extLst>
              <a:ext uri="{FF2B5EF4-FFF2-40B4-BE49-F238E27FC236}">
                <a16:creationId xmlns:a16="http://schemas.microsoft.com/office/drawing/2014/main" id="{23F4BEA8-A649-47DC-4EE6-9DC116B8D0B6}"/>
              </a:ext>
            </a:extLst>
          </p:cNvPr>
          <p:cNvSpPr txBox="1">
            <a:spLocks/>
          </p:cNvSpPr>
          <p:nvPr/>
        </p:nvSpPr>
        <p:spPr>
          <a:xfrm>
            <a:off x="381000" y="1828800"/>
            <a:ext cx="11506200" cy="432893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SE" sz="3600" kern="100" dirty="0">
              <a:effectLst/>
              <a:latin typeface="Arial Nova" panose="020B0504020202020204" pitchFamily="34" charset="0"/>
              <a:ea typeface="Calibri" panose="020F0502020204030204" pitchFamily="34" charset="0"/>
              <a:cs typeface="Times New Roman" panose="02020603050405020304" pitchFamily="18" charset="0"/>
            </a:endParaRPr>
          </a:p>
          <a:p>
            <a:r>
              <a:rPr lang="en-SE" sz="3600" kern="100" dirty="0">
                <a:effectLst/>
                <a:latin typeface="Arial Nova" panose="020B0504020202020204" pitchFamily="34" charset="0"/>
                <a:ea typeface="Calibri" panose="020F0502020204030204" pitchFamily="34" charset="0"/>
                <a:cs typeface="Times New Roman" panose="02020603050405020304" pitchFamily="18" charset="0"/>
              </a:rPr>
              <a:t>När vi startar nya klubbar är det nödvändigt att tänka nytt och kreativt -</a:t>
            </a:r>
            <a:r>
              <a:rPr lang="en-US" sz="3600" dirty="0">
                <a:latin typeface="Arial Nova" panose="020B0504020202020204" pitchFamily="34" charset="0"/>
              </a:rPr>
              <a:t> </a:t>
            </a:r>
            <a:r>
              <a:rPr lang="en-US" sz="3600" dirty="0" err="1">
                <a:latin typeface="Arial Nova" panose="020B0504020202020204" pitchFamily="34" charset="0"/>
              </a:rPr>
              <a:t>bör</a:t>
            </a:r>
            <a:r>
              <a:rPr lang="en-US" sz="3600" dirty="0">
                <a:latin typeface="Arial Nova" panose="020B0504020202020204" pitchFamily="34" charset="0"/>
              </a:rPr>
              <a:t> </a:t>
            </a:r>
            <a:r>
              <a:rPr lang="en-US" sz="3600" dirty="0" err="1">
                <a:latin typeface="Arial Nova" panose="020B0504020202020204" pitchFamily="34" charset="0"/>
              </a:rPr>
              <a:t>mötas</a:t>
            </a:r>
            <a:r>
              <a:rPr lang="en-US" sz="3600" dirty="0">
                <a:latin typeface="Arial Nova" panose="020B0504020202020204" pitchFamily="34" charset="0"/>
              </a:rPr>
              <a:t> </a:t>
            </a:r>
            <a:r>
              <a:rPr lang="en-US" sz="3600" dirty="0" err="1">
                <a:latin typeface="Arial Nova" panose="020B0504020202020204" pitchFamily="34" charset="0"/>
              </a:rPr>
              <a:t>på</a:t>
            </a:r>
            <a:r>
              <a:rPr lang="en-US" sz="3600" dirty="0">
                <a:latin typeface="Arial Nova" panose="020B0504020202020204" pitchFamily="34" charset="0"/>
              </a:rPr>
              <a:t> </a:t>
            </a:r>
            <a:r>
              <a:rPr lang="en-US" sz="3600" dirty="0" err="1">
                <a:latin typeface="Arial Nova" panose="020B0504020202020204" pitchFamily="34" charset="0"/>
              </a:rPr>
              <a:t>andra</a:t>
            </a:r>
            <a:r>
              <a:rPr lang="en-US" sz="3600" dirty="0">
                <a:latin typeface="Arial Nova" panose="020B0504020202020204" pitchFamily="34" charset="0"/>
              </a:rPr>
              <a:t> </a:t>
            </a:r>
            <a:r>
              <a:rPr lang="en-US" sz="3600" dirty="0" err="1">
                <a:latin typeface="Arial Nova" panose="020B0504020202020204" pitchFamily="34" charset="0"/>
              </a:rPr>
              <a:t>sätt</a:t>
            </a:r>
            <a:r>
              <a:rPr lang="en-US" sz="3600" dirty="0">
                <a:latin typeface="Arial Nova" panose="020B0504020202020204" pitchFamily="34" charset="0"/>
              </a:rPr>
              <a:t> </a:t>
            </a:r>
            <a:r>
              <a:rPr lang="en-US" sz="3600" dirty="0" err="1">
                <a:latin typeface="Arial Nova" panose="020B0504020202020204" pitchFamily="34" charset="0"/>
              </a:rPr>
              <a:t>och</a:t>
            </a:r>
            <a:r>
              <a:rPr lang="en-US" sz="3600" dirty="0">
                <a:latin typeface="Arial Nova" panose="020B0504020202020204" pitchFamily="34" charset="0"/>
              </a:rPr>
              <a:t> </a:t>
            </a:r>
            <a:r>
              <a:rPr lang="en-US" sz="3600" dirty="0" err="1">
                <a:latin typeface="Arial Nova" panose="020B0504020202020204" pitchFamily="34" charset="0"/>
              </a:rPr>
              <a:t>tider</a:t>
            </a:r>
            <a:r>
              <a:rPr lang="en-US" sz="3600" dirty="0">
                <a:latin typeface="Arial Nova" panose="020B0504020202020204" pitchFamily="34" charset="0"/>
              </a:rPr>
              <a:t> </a:t>
            </a:r>
            <a:r>
              <a:rPr lang="en-US" sz="3600" dirty="0" err="1">
                <a:latin typeface="Arial Nova" panose="020B0504020202020204" pitchFamily="34" charset="0"/>
              </a:rPr>
              <a:t>än</a:t>
            </a:r>
            <a:r>
              <a:rPr lang="en-US" sz="3600" dirty="0">
                <a:latin typeface="Arial Nova" panose="020B0504020202020204" pitchFamily="34" charset="0"/>
              </a:rPr>
              <a:t> de </a:t>
            </a:r>
            <a:r>
              <a:rPr lang="en-US" sz="3600" dirty="0" err="1">
                <a:latin typeface="Arial Nova" panose="020B0504020202020204" pitchFamily="34" charset="0"/>
              </a:rPr>
              <a:t>klubbar</a:t>
            </a:r>
            <a:r>
              <a:rPr lang="en-US" sz="3600" dirty="0">
                <a:latin typeface="Arial Nova" panose="020B0504020202020204" pitchFamily="34" charset="0"/>
              </a:rPr>
              <a:t> vi redan </a:t>
            </a:r>
            <a:r>
              <a:rPr lang="en-US" sz="3600" dirty="0" err="1">
                <a:latin typeface="Arial Nova" panose="020B0504020202020204" pitchFamily="34" charset="0"/>
              </a:rPr>
              <a:t>har</a:t>
            </a:r>
            <a:endParaRPr lang="en-US" sz="3600" dirty="0">
              <a:latin typeface="Arial Nova" panose="020B0504020202020204" pitchFamily="34" charset="0"/>
            </a:endParaRPr>
          </a:p>
          <a:p>
            <a:pPr marL="0" indent="0">
              <a:buNone/>
            </a:pPr>
            <a:endParaRPr lang="en-SE" sz="3600" kern="100" dirty="0">
              <a:effectLst/>
              <a:latin typeface="Arial Nova" panose="020B0504020202020204" pitchFamily="34" charset="0"/>
              <a:ea typeface="Calibri" panose="020F0502020204030204" pitchFamily="34" charset="0"/>
              <a:cs typeface="Times New Roman" panose="02020603050405020304" pitchFamily="18" charset="0"/>
            </a:endParaRPr>
          </a:p>
          <a:p>
            <a:r>
              <a:rPr lang="en-SE" sz="3600" kern="100" dirty="0">
                <a:effectLst/>
                <a:latin typeface="Arial Nova" panose="020B0504020202020204" pitchFamily="34" charset="0"/>
                <a:ea typeface="Calibri" panose="020F0502020204030204" pitchFamily="34" charset="0"/>
                <a:cs typeface="Times New Roman" panose="02020603050405020304" pitchFamily="18" charset="0"/>
              </a:rPr>
              <a:t>Vi måste självklart </a:t>
            </a:r>
            <a:r>
              <a:rPr lang="en-SE" sz="3600" b="1" kern="100" dirty="0">
                <a:effectLst/>
                <a:latin typeface="Arial Nova" panose="020B0504020202020204" pitchFamily="34" charset="0"/>
                <a:ea typeface="Calibri" panose="020F0502020204030204" pitchFamily="34" charset="0"/>
                <a:cs typeface="Times New Roman" panose="02020603050405020304" pitchFamily="18" charset="0"/>
              </a:rPr>
              <a:t>behålla Rotarys kärnvärden </a:t>
            </a:r>
            <a:r>
              <a:rPr lang="en-SE" sz="3600" kern="100" dirty="0">
                <a:effectLst/>
                <a:latin typeface="Arial Nova" panose="020B0504020202020204" pitchFamily="34" charset="0"/>
                <a:ea typeface="Calibri" panose="020F0502020204030204" pitchFamily="34" charset="0"/>
                <a:cs typeface="Times New Roman" panose="02020603050405020304" pitchFamily="18" charset="0"/>
              </a:rPr>
              <a:t>i de nya klubbarna. Vi måste </a:t>
            </a:r>
            <a:r>
              <a:rPr lang="en-SE" sz="3600" b="1" kern="100" dirty="0">
                <a:effectLst/>
                <a:latin typeface="Arial Nova" panose="020B0504020202020204" pitchFamily="34" charset="0"/>
                <a:ea typeface="Calibri" panose="020F0502020204030204" pitchFamily="34" charset="0"/>
                <a:cs typeface="Times New Roman" panose="02020603050405020304" pitchFamily="18" charset="0"/>
              </a:rPr>
              <a:t>följa 4-frågeprovet</a:t>
            </a:r>
            <a:r>
              <a:rPr lang="en-SE" sz="3600" kern="100" dirty="0">
                <a:effectLst/>
                <a:latin typeface="Arial Nova" panose="020B0504020202020204" pitchFamily="34" charset="0"/>
                <a:ea typeface="Calibri" panose="020F0502020204030204" pitchFamily="34" charset="0"/>
                <a:cs typeface="Times New Roman" panose="02020603050405020304" pitchFamily="18" charset="0"/>
              </a:rPr>
              <a:t>, </a:t>
            </a:r>
            <a:r>
              <a:rPr lang="en-SE" sz="3600" b="1" kern="100" dirty="0">
                <a:effectLst/>
                <a:latin typeface="Arial Nova" panose="020B0504020202020204" pitchFamily="34" charset="0"/>
                <a:ea typeface="Calibri" panose="020F0502020204030204" pitchFamily="34" charset="0"/>
                <a:cs typeface="Times New Roman" panose="02020603050405020304" pitchFamily="18" charset="0"/>
              </a:rPr>
              <a:t>fokusera på service och kamratskap</a:t>
            </a:r>
            <a:r>
              <a:rPr lang="en-SE" sz="3600" kern="100" dirty="0">
                <a:effectLst/>
                <a:latin typeface="Arial Nova" panose="020B0504020202020204" pitchFamily="34" charset="0"/>
                <a:ea typeface="Calibri" panose="020F0502020204030204" pitchFamily="34" charset="0"/>
                <a:cs typeface="Times New Roman" panose="02020603050405020304" pitchFamily="18" charset="0"/>
              </a:rPr>
              <a:t> (inte det ena eller det andra utan både och, vi är inte enbart till för socialt umgänge), </a:t>
            </a:r>
            <a:r>
              <a:rPr lang="en-SE" sz="3600" b="1" kern="100" dirty="0">
                <a:effectLst/>
                <a:latin typeface="Arial Nova" panose="020B0504020202020204" pitchFamily="34" charset="0"/>
                <a:ea typeface="Calibri" panose="020F0502020204030204" pitchFamily="34" charset="0"/>
                <a:cs typeface="Times New Roman" panose="02020603050405020304" pitchFamily="18" charset="0"/>
              </a:rPr>
              <a:t>mångfald, etik, integritet och ledarskap.</a:t>
            </a:r>
          </a:p>
          <a:p>
            <a:endParaRPr lang="en-SE" sz="3600" kern="100" dirty="0">
              <a:effectLst/>
              <a:latin typeface="Arial Nova" panose="020B0504020202020204" pitchFamily="34" charset="0"/>
              <a:ea typeface="Calibri" panose="020F0502020204030204" pitchFamily="34" charset="0"/>
              <a:cs typeface="Times New Roman" panose="02020603050405020304" pitchFamily="18" charset="0"/>
            </a:endParaRPr>
          </a:p>
          <a:p>
            <a:r>
              <a:rPr lang="en-SE" sz="3600" kern="100" dirty="0">
                <a:effectLst/>
                <a:latin typeface="Arial Nova" panose="020B0504020202020204" pitchFamily="34" charset="0"/>
                <a:ea typeface="Calibri" panose="020F0502020204030204" pitchFamily="34" charset="0"/>
                <a:cs typeface="Times New Roman" panose="02020603050405020304" pitchFamily="18" charset="0"/>
              </a:rPr>
              <a:t>Men </a:t>
            </a:r>
            <a:r>
              <a:rPr lang="en-SE" sz="3600" b="1" kern="100" dirty="0">
                <a:effectLst/>
                <a:latin typeface="Arial Nova" panose="020B0504020202020204" pitchFamily="34" charset="0"/>
                <a:ea typeface="Calibri" panose="020F0502020204030204" pitchFamily="34" charset="0"/>
                <a:cs typeface="Times New Roman" panose="02020603050405020304" pitchFamily="18" charset="0"/>
              </a:rPr>
              <a:t>HUR</a:t>
            </a:r>
            <a:r>
              <a:rPr lang="en-SE" sz="3600" kern="100" dirty="0">
                <a:effectLst/>
                <a:latin typeface="Arial Nova" panose="020B0504020202020204" pitchFamily="34" charset="0"/>
                <a:ea typeface="Calibri" panose="020F0502020204030204" pitchFamily="34" charset="0"/>
                <a:cs typeface="Times New Roman" panose="02020603050405020304" pitchFamily="18" charset="0"/>
              </a:rPr>
              <a:t> vi gör saker kan vi ändra– allt är möjligt! </a:t>
            </a:r>
          </a:p>
          <a:p>
            <a:pPr marL="0" indent="0">
              <a:buNone/>
            </a:pPr>
            <a:endParaRPr lang="en-US" sz="3600" dirty="0">
              <a:latin typeface="Arial Nova" panose="020B0504020202020204" pitchFamily="34" charset="0"/>
            </a:endParaRPr>
          </a:p>
          <a:p>
            <a:r>
              <a:rPr lang="en-US" sz="3600" dirty="0" err="1">
                <a:latin typeface="Arial Nova" panose="020B0504020202020204" pitchFamily="34" charset="0"/>
              </a:rPr>
              <a:t>Hantera</a:t>
            </a:r>
            <a:r>
              <a:rPr lang="en-US" sz="3600" dirty="0">
                <a:latin typeface="Arial Nova" panose="020B0504020202020204" pitchFamily="34" charset="0"/>
              </a:rPr>
              <a:t> </a:t>
            </a:r>
            <a:r>
              <a:rPr lang="en-US" sz="3600" dirty="0" err="1">
                <a:latin typeface="Arial Nova" panose="020B0504020202020204" pitchFamily="34" charset="0"/>
              </a:rPr>
              <a:t>motstånd</a:t>
            </a:r>
            <a:r>
              <a:rPr lang="en-US" sz="3600" dirty="0">
                <a:latin typeface="Arial Nova" panose="020B0504020202020204" pitchFamily="34" charset="0"/>
              </a:rPr>
              <a:t> till </a:t>
            </a:r>
            <a:r>
              <a:rPr lang="en-US" sz="3600" dirty="0" err="1">
                <a:latin typeface="Arial Nova" panose="020B0504020202020204" pitchFamily="34" charset="0"/>
              </a:rPr>
              <a:t>förändringar</a:t>
            </a:r>
            <a:r>
              <a:rPr lang="en-US" sz="3600" dirty="0">
                <a:latin typeface="Arial Nova" panose="020B0504020202020204" pitchFamily="34" charset="0"/>
              </a:rPr>
              <a:t>.</a:t>
            </a:r>
          </a:p>
          <a:p>
            <a:pPr marL="0" indent="0">
              <a:buNone/>
            </a:pPr>
            <a:endParaRPr lang="en-US" sz="3600" dirty="0">
              <a:latin typeface="Arial Nova" panose="020B0504020202020204" pitchFamily="34" charset="0"/>
            </a:endParaRPr>
          </a:p>
          <a:p>
            <a:endParaRPr lang="en-US" sz="2000" dirty="0">
              <a:latin typeface="Arial Nova" panose="020B0504020202020204" pitchFamily="34" charset="0"/>
            </a:endParaRPr>
          </a:p>
        </p:txBody>
      </p:sp>
      <p:sp>
        <p:nvSpPr>
          <p:cNvPr id="4" name="Rektangel 3">
            <a:extLst>
              <a:ext uri="{FF2B5EF4-FFF2-40B4-BE49-F238E27FC236}">
                <a16:creationId xmlns:a16="http://schemas.microsoft.com/office/drawing/2014/main" id="{F48B979E-8786-73FD-8CFE-F651396E9F9F}"/>
              </a:ext>
            </a:extLst>
          </p:cNvPr>
          <p:cNvSpPr>
            <a:spLocks noGrp="1" noRot="1" noMove="1" noResize="1" noEditPoints="1" noAdjustHandles="1" noChangeArrowheads="1" noChangeShapeType="1"/>
          </p:cNvSpPr>
          <p:nvPr/>
        </p:nvSpPr>
        <p:spPr>
          <a:xfrm>
            <a:off x="10243751" y="6017741"/>
            <a:ext cx="1742303" cy="729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2439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9747-07EE-33BA-E8B4-B2E91C517AE5}"/>
              </a:ext>
            </a:extLst>
          </p:cNvPr>
          <p:cNvSpPr>
            <a:spLocks noGrp="1"/>
          </p:cNvSpPr>
          <p:nvPr>
            <p:ph type="title"/>
          </p:nvPr>
        </p:nvSpPr>
        <p:spPr/>
        <p:txBody>
          <a:bodyPr>
            <a:normAutofit/>
          </a:bodyPr>
          <a:lstStyle/>
          <a:p>
            <a:r>
              <a:rPr lang="sv-SE" sz="4400" dirty="0"/>
              <a:t>Mötesdagar och mötestider D-2350</a:t>
            </a:r>
          </a:p>
        </p:txBody>
      </p:sp>
      <p:sp>
        <p:nvSpPr>
          <p:cNvPr id="3" name="Content Placeholder 2">
            <a:extLst>
              <a:ext uri="{FF2B5EF4-FFF2-40B4-BE49-F238E27FC236}">
                <a16:creationId xmlns:a16="http://schemas.microsoft.com/office/drawing/2014/main" id="{0560F959-EACC-0AFB-44CE-0C0DDAACBBC2}"/>
              </a:ext>
            </a:extLst>
          </p:cNvPr>
          <p:cNvSpPr txBox="1">
            <a:spLocks/>
          </p:cNvSpPr>
          <p:nvPr/>
        </p:nvSpPr>
        <p:spPr>
          <a:xfrm>
            <a:off x="381000" y="1646321"/>
            <a:ext cx="5275243" cy="46570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latin typeface="Arial Nova" panose="020B0504020202020204" pitchFamily="34" charset="0"/>
            </a:endParaRPr>
          </a:p>
          <a:p>
            <a:pPr marL="0" indent="0">
              <a:buFont typeface="Arial" panose="020B0604020202020204" pitchFamily="34" charset="0"/>
              <a:buNone/>
            </a:pPr>
            <a:r>
              <a:rPr lang="en-GB" sz="2000" dirty="0">
                <a:latin typeface="Arial Nova" panose="020B0504020202020204" pitchFamily="34" charset="0"/>
              </a:rPr>
              <a:t>M</a:t>
            </a:r>
            <a:r>
              <a:rPr lang="en-SE" sz="2000" dirty="0">
                <a:latin typeface="Arial Nova" panose="020B0504020202020204" pitchFamily="34" charset="0"/>
              </a:rPr>
              <a:t>åndag:</a:t>
            </a:r>
            <a:r>
              <a:rPr lang="sv-SE" sz="2000" dirty="0">
                <a:latin typeface="Arial Nova" panose="020B0504020202020204" pitchFamily="34" charset="0"/>
              </a:rPr>
              <a:t>	</a:t>
            </a:r>
            <a:r>
              <a:rPr lang="en-SE" sz="2000" dirty="0">
                <a:latin typeface="Arial Nova" panose="020B0504020202020204" pitchFamily="34" charset="0"/>
              </a:rPr>
              <a:t>13</a:t>
            </a:r>
          </a:p>
          <a:p>
            <a:pPr marL="0" indent="0">
              <a:buFont typeface="Arial" panose="020B0604020202020204" pitchFamily="34" charset="0"/>
              <a:buNone/>
            </a:pPr>
            <a:r>
              <a:rPr lang="en-SE" sz="2000" dirty="0">
                <a:latin typeface="Arial Nova" panose="020B0504020202020204" pitchFamily="34" charset="0"/>
              </a:rPr>
              <a:t>Tisdag:</a:t>
            </a:r>
            <a:r>
              <a:rPr lang="sv-SE" sz="2000" dirty="0">
                <a:latin typeface="Arial Nova" panose="020B0504020202020204" pitchFamily="34" charset="0"/>
              </a:rPr>
              <a:t>		  </a:t>
            </a:r>
            <a:r>
              <a:rPr lang="en-SE" sz="2000" dirty="0">
                <a:latin typeface="Arial Nova" panose="020B0504020202020204" pitchFamily="34" charset="0"/>
              </a:rPr>
              <a:t>6</a:t>
            </a:r>
          </a:p>
          <a:p>
            <a:pPr marL="0" indent="0">
              <a:buFont typeface="Arial" panose="020B0604020202020204" pitchFamily="34" charset="0"/>
              <a:buNone/>
            </a:pPr>
            <a:r>
              <a:rPr lang="en-SE" sz="2000" dirty="0">
                <a:latin typeface="Arial Nova" panose="020B0504020202020204" pitchFamily="34" charset="0"/>
              </a:rPr>
              <a:t>Onsdag:</a:t>
            </a:r>
            <a:r>
              <a:rPr lang="sv-SE" sz="2000" dirty="0">
                <a:latin typeface="Arial Nova" panose="020B0504020202020204" pitchFamily="34" charset="0"/>
              </a:rPr>
              <a:t>	  </a:t>
            </a:r>
            <a:r>
              <a:rPr lang="en-SE" sz="2000" dirty="0">
                <a:latin typeface="Arial Nova" panose="020B0504020202020204" pitchFamily="34" charset="0"/>
              </a:rPr>
              <a:t>8</a:t>
            </a:r>
          </a:p>
          <a:p>
            <a:pPr marL="0" indent="0">
              <a:buFont typeface="Arial" panose="020B0604020202020204" pitchFamily="34" charset="0"/>
              <a:buNone/>
            </a:pPr>
            <a:r>
              <a:rPr lang="en-SE" sz="2000" dirty="0">
                <a:latin typeface="Arial Nova" panose="020B0504020202020204" pitchFamily="34" charset="0"/>
              </a:rPr>
              <a:t>Torsdag:</a:t>
            </a:r>
            <a:r>
              <a:rPr lang="sv-SE" sz="2000" dirty="0">
                <a:latin typeface="Arial Nova" panose="020B0504020202020204" pitchFamily="34" charset="0"/>
              </a:rPr>
              <a:t>	  </a:t>
            </a:r>
            <a:r>
              <a:rPr lang="en-SE" sz="2000" dirty="0">
                <a:latin typeface="Arial Nova" panose="020B0504020202020204" pitchFamily="34" charset="0"/>
              </a:rPr>
              <a:t>7</a:t>
            </a:r>
          </a:p>
          <a:p>
            <a:pPr marL="0" indent="0">
              <a:buFont typeface="Arial" panose="020B0604020202020204" pitchFamily="34" charset="0"/>
              <a:buNone/>
            </a:pPr>
            <a:r>
              <a:rPr lang="en-SE" sz="2000" dirty="0">
                <a:latin typeface="Arial Nova" panose="020B0504020202020204" pitchFamily="34" charset="0"/>
              </a:rPr>
              <a:t>Fredag:</a:t>
            </a:r>
            <a:r>
              <a:rPr lang="sv-SE" sz="2000" dirty="0">
                <a:latin typeface="Arial Nova" panose="020B0504020202020204" pitchFamily="34" charset="0"/>
              </a:rPr>
              <a:t>		22</a:t>
            </a:r>
            <a:endParaRPr lang="en-SE" sz="2000" dirty="0">
              <a:latin typeface="Arial Nova" panose="020B0504020202020204" pitchFamily="34" charset="0"/>
            </a:endParaRPr>
          </a:p>
          <a:p>
            <a:pPr marL="0" indent="0">
              <a:buFont typeface="Arial" panose="020B0604020202020204" pitchFamily="34" charset="0"/>
              <a:buNone/>
            </a:pPr>
            <a:endParaRPr lang="en-SE" sz="2000" dirty="0">
              <a:latin typeface="Arial Nova" panose="020B0504020202020204" pitchFamily="34" charset="0"/>
            </a:endParaRPr>
          </a:p>
          <a:p>
            <a:endParaRPr lang="en-SE" sz="2000" dirty="0">
              <a:latin typeface="Arial Nova" panose="020B0504020202020204" pitchFamily="34" charset="0"/>
            </a:endParaRPr>
          </a:p>
          <a:p>
            <a:pPr marL="0" indent="0">
              <a:buFont typeface="Arial" panose="020B0604020202020204" pitchFamily="34" charset="0"/>
              <a:buNone/>
            </a:pPr>
            <a:r>
              <a:rPr lang="en-SE" sz="2000" dirty="0">
                <a:latin typeface="Arial Nova" panose="020B0504020202020204" pitchFamily="34" charset="0"/>
              </a:rPr>
              <a:t>Frukost:</a:t>
            </a:r>
            <a:r>
              <a:rPr lang="sv-SE" sz="2000" dirty="0">
                <a:latin typeface="Arial Nova" panose="020B0504020202020204" pitchFamily="34" charset="0"/>
              </a:rPr>
              <a:t>		16</a:t>
            </a:r>
            <a:endParaRPr lang="en-SE" sz="2000" dirty="0">
              <a:latin typeface="Arial Nova" panose="020B0504020202020204" pitchFamily="34" charset="0"/>
            </a:endParaRPr>
          </a:p>
          <a:p>
            <a:pPr marL="0" indent="0">
              <a:buFont typeface="Arial" panose="020B0604020202020204" pitchFamily="34" charset="0"/>
              <a:buNone/>
            </a:pPr>
            <a:r>
              <a:rPr lang="en-SE" sz="2000" dirty="0">
                <a:latin typeface="Arial Nova" panose="020B0504020202020204" pitchFamily="34" charset="0"/>
              </a:rPr>
              <a:t>Lunch:		34</a:t>
            </a:r>
          </a:p>
          <a:p>
            <a:pPr marL="0" indent="0">
              <a:buFont typeface="Arial" panose="020B0604020202020204" pitchFamily="34" charset="0"/>
              <a:buNone/>
            </a:pPr>
            <a:r>
              <a:rPr lang="en-SE" sz="2000" dirty="0">
                <a:latin typeface="Arial Nova" panose="020B0504020202020204" pitchFamily="34" charset="0"/>
              </a:rPr>
              <a:t>Middag:	  </a:t>
            </a:r>
            <a:r>
              <a:rPr lang="sv-SE" sz="2000" dirty="0">
                <a:latin typeface="Arial Nova" panose="020B0504020202020204" pitchFamily="34" charset="0"/>
              </a:rPr>
              <a:t>	  6</a:t>
            </a:r>
            <a:r>
              <a:rPr lang="en-SE" sz="2000" dirty="0">
                <a:latin typeface="Arial Nova" panose="020B0504020202020204" pitchFamily="34" charset="0"/>
              </a:rPr>
              <a:t> 	</a:t>
            </a:r>
          </a:p>
        </p:txBody>
      </p:sp>
      <p:sp>
        <p:nvSpPr>
          <p:cNvPr id="4" name="TextBox 3">
            <a:extLst>
              <a:ext uri="{FF2B5EF4-FFF2-40B4-BE49-F238E27FC236}">
                <a16:creationId xmlns:a16="http://schemas.microsoft.com/office/drawing/2014/main" id="{8E6141B3-9A9F-7AA9-E403-532D48FE61AD}"/>
              </a:ext>
            </a:extLst>
          </p:cNvPr>
          <p:cNvSpPr txBox="1"/>
          <p:nvPr/>
        </p:nvSpPr>
        <p:spPr>
          <a:xfrm>
            <a:off x="342899" y="6409655"/>
            <a:ext cx="4205951" cy="369332"/>
          </a:xfrm>
          <a:prstGeom prst="rect">
            <a:avLst/>
          </a:prstGeom>
          <a:noFill/>
        </p:spPr>
        <p:txBody>
          <a:bodyPr wrap="square" rtlCol="0">
            <a:spAutoFit/>
          </a:bodyPr>
          <a:lstStyle/>
          <a:p>
            <a:r>
              <a:rPr lang="en-SE" dirty="0"/>
              <a:t>Källa: CDS Zürich (augusti 2023)</a:t>
            </a:r>
          </a:p>
        </p:txBody>
      </p:sp>
      <p:sp>
        <p:nvSpPr>
          <p:cNvPr id="5" name="Rektangel 4">
            <a:extLst>
              <a:ext uri="{FF2B5EF4-FFF2-40B4-BE49-F238E27FC236}">
                <a16:creationId xmlns:a16="http://schemas.microsoft.com/office/drawing/2014/main" id="{21912179-BC0F-FE7C-CEE2-EDA7BD998E73}"/>
              </a:ext>
            </a:extLst>
          </p:cNvPr>
          <p:cNvSpPr>
            <a:spLocks noGrp="1" noRot="1" noMove="1" noResize="1" noEditPoints="1" noAdjustHandles="1" noChangeArrowheads="1" noChangeShapeType="1"/>
          </p:cNvSpPr>
          <p:nvPr/>
        </p:nvSpPr>
        <p:spPr>
          <a:xfrm>
            <a:off x="10243751" y="6017741"/>
            <a:ext cx="1742303" cy="729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4031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9747-07EE-33BA-E8B4-B2E91C517AE5}"/>
              </a:ext>
            </a:extLst>
          </p:cNvPr>
          <p:cNvSpPr>
            <a:spLocks noGrp="1"/>
          </p:cNvSpPr>
          <p:nvPr>
            <p:ph type="title"/>
          </p:nvPr>
        </p:nvSpPr>
        <p:spPr/>
        <p:txBody>
          <a:bodyPr>
            <a:normAutofit/>
          </a:bodyPr>
          <a:lstStyle/>
          <a:p>
            <a:r>
              <a:rPr lang="sv-SE" sz="4400" dirty="0"/>
              <a:t>Annorlunda klubbar</a:t>
            </a:r>
          </a:p>
        </p:txBody>
      </p:sp>
      <p:sp>
        <p:nvSpPr>
          <p:cNvPr id="5" name="Content Placeholder 2">
            <a:extLst>
              <a:ext uri="{FF2B5EF4-FFF2-40B4-BE49-F238E27FC236}">
                <a16:creationId xmlns:a16="http://schemas.microsoft.com/office/drawing/2014/main" id="{926934AA-7F17-A4C7-97E8-EF0C72531EE6}"/>
              </a:ext>
            </a:extLst>
          </p:cNvPr>
          <p:cNvSpPr txBox="1">
            <a:spLocks/>
          </p:cNvSpPr>
          <p:nvPr/>
        </p:nvSpPr>
        <p:spPr>
          <a:xfrm>
            <a:off x="381000" y="1818167"/>
            <a:ext cx="11506199" cy="44776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latin typeface="Arial Nova" panose="020B0504020202020204" pitchFamily="34" charset="0"/>
              </a:rPr>
              <a:t>Passport club med små lokala hubbar, gemensamt online</a:t>
            </a:r>
          </a:p>
          <a:p>
            <a:r>
              <a:rPr lang="sv-SE" sz="2400" dirty="0">
                <a:latin typeface="Arial Nova" panose="020B0504020202020204" pitchFamily="34" charset="0"/>
              </a:rPr>
              <a:t>Hybrid, ett digitalt möte och ett möte i naturen/en park med familjen för projekt</a:t>
            </a:r>
          </a:p>
          <a:p>
            <a:r>
              <a:rPr lang="sv-SE" sz="2400" dirty="0" err="1">
                <a:latin typeface="Arial Nova" panose="020B0504020202020204" pitchFamily="34" charset="0"/>
              </a:rPr>
              <a:t>Companion</a:t>
            </a:r>
            <a:r>
              <a:rPr lang="sv-SE" sz="2400" dirty="0">
                <a:latin typeface="Arial Nova" panose="020B0504020202020204" pitchFamily="34" charset="0"/>
              </a:rPr>
              <a:t> club – satellitklubb där fokus är projekt</a:t>
            </a:r>
          </a:p>
          <a:p>
            <a:r>
              <a:rPr lang="sv-SE" sz="2400" dirty="0">
                <a:latin typeface="Arial Nova" panose="020B0504020202020204" pitchFamily="34" charset="0"/>
              </a:rPr>
              <a:t>Cause </a:t>
            </a:r>
            <a:r>
              <a:rPr lang="sv-SE" sz="2400" dirty="0" err="1">
                <a:latin typeface="Arial Nova" panose="020B0504020202020204" pitchFamily="34" charset="0"/>
              </a:rPr>
              <a:t>based</a:t>
            </a:r>
            <a:r>
              <a:rPr lang="sv-SE" sz="2400" dirty="0">
                <a:latin typeface="Arial Nova" panose="020B0504020202020204" pitchFamily="34" charset="0"/>
              </a:rPr>
              <a:t> – ex mot trafficking, för fred, miljö, mental hälsa och </a:t>
            </a:r>
            <a:r>
              <a:rPr lang="sv-SE" sz="2400" dirty="0" err="1">
                <a:latin typeface="Arial Nova" panose="020B0504020202020204" pitchFamily="34" charset="0"/>
              </a:rPr>
              <a:t>självmordsprevension</a:t>
            </a:r>
            <a:r>
              <a:rPr lang="sv-SE" sz="2400" dirty="0">
                <a:latin typeface="Arial Nova" panose="020B0504020202020204" pitchFamily="34" charset="0"/>
              </a:rPr>
              <a:t>, global </a:t>
            </a:r>
            <a:r>
              <a:rPr lang="sv-SE" sz="2400" dirty="0" err="1">
                <a:latin typeface="Arial Nova" panose="020B0504020202020204" pitchFamily="34" charset="0"/>
              </a:rPr>
              <a:t>nurses</a:t>
            </a:r>
            <a:r>
              <a:rPr lang="sv-SE" sz="2400" dirty="0">
                <a:latin typeface="Arial Nova" panose="020B0504020202020204" pitchFamily="34" charset="0"/>
              </a:rPr>
              <a:t> &amp; </a:t>
            </a:r>
            <a:r>
              <a:rPr lang="sv-SE" sz="2400" dirty="0" err="1">
                <a:latin typeface="Arial Nova" panose="020B0504020202020204" pitchFamily="34" charset="0"/>
              </a:rPr>
              <a:t>midwives</a:t>
            </a:r>
            <a:endParaRPr lang="sv-SE" sz="2400" dirty="0">
              <a:latin typeface="Arial Nova" panose="020B0504020202020204" pitchFamily="34" charset="0"/>
            </a:endParaRPr>
          </a:p>
          <a:p>
            <a:r>
              <a:rPr lang="sv-SE" sz="2400" dirty="0">
                <a:latin typeface="Arial Nova" panose="020B0504020202020204" pitchFamily="34" charset="0"/>
              </a:rPr>
              <a:t>E-klubb – infomöten om aktuellt projekt online, projekt på helgen på olika platser</a:t>
            </a:r>
          </a:p>
          <a:p>
            <a:endParaRPr lang="sv-SE" sz="2400" dirty="0">
              <a:latin typeface="Arial Nova" panose="020B0504020202020204" pitchFamily="34" charset="0"/>
            </a:endParaRPr>
          </a:p>
          <a:p>
            <a:endParaRPr lang="sv-SE" sz="2400" dirty="0">
              <a:latin typeface="Arial Nova" panose="020B0504020202020204" pitchFamily="34" charset="0"/>
            </a:endParaRPr>
          </a:p>
          <a:p>
            <a:r>
              <a:rPr lang="en-GB" sz="2400" dirty="0" err="1">
                <a:solidFill>
                  <a:srgbClr val="002060"/>
                </a:solidFill>
                <a:latin typeface="Arial Nova" panose="020B0504020202020204" pitchFamily="34" charset="0"/>
              </a:rPr>
              <a:t>Vilka</a:t>
            </a:r>
            <a:r>
              <a:rPr lang="en-GB" sz="2400" dirty="0">
                <a:solidFill>
                  <a:srgbClr val="002060"/>
                </a:solidFill>
                <a:latin typeface="Arial Nova" panose="020B0504020202020204" pitchFamily="34" charset="0"/>
              </a:rPr>
              <a:t> </a:t>
            </a:r>
            <a:r>
              <a:rPr lang="en-GB" sz="2400" dirty="0" err="1">
                <a:solidFill>
                  <a:srgbClr val="002060"/>
                </a:solidFill>
                <a:latin typeface="Arial Nova" panose="020B0504020202020204" pitchFamily="34" charset="0"/>
              </a:rPr>
              <a:t>nya</a:t>
            </a:r>
            <a:r>
              <a:rPr lang="en-GB" sz="2400" dirty="0">
                <a:solidFill>
                  <a:srgbClr val="002060"/>
                </a:solidFill>
                <a:latin typeface="Arial Nova" panose="020B0504020202020204" pitchFamily="34" charset="0"/>
              </a:rPr>
              <a:t> </a:t>
            </a:r>
            <a:r>
              <a:rPr lang="en-GB" sz="2400" dirty="0" err="1">
                <a:solidFill>
                  <a:srgbClr val="002060"/>
                </a:solidFill>
                <a:latin typeface="Arial Nova" panose="020B0504020202020204" pitchFamily="34" charset="0"/>
              </a:rPr>
              <a:t>klubbar</a:t>
            </a:r>
            <a:r>
              <a:rPr lang="en-GB" sz="2400" dirty="0">
                <a:solidFill>
                  <a:srgbClr val="002060"/>
                </a:solidFill>
                <a:latin typeface="Arial Nova" panose="020B0504020202020204" pitchFamily="34" charset="0"/>
              </a:rPr>
              <a:t> </a:t>
            </a:r>
            <a:r>
              <a:rPr lang="en-GB" sz="2400" dirty="0" err="1">
                <a:solidFill>
                  <a:srgbClr val="002060"/>
                </a:solidFill>
                <a:latin typeface="Arial Nova" panose="020B0504020202020204" pitchFamily="34" charset="0"/>
              </a:rPr>
              <a:t>kan</a:t>
            </a:r>
            <a:r>
              <a:rPr lang="en-GB" sz="2400" dirty="0">
                <a:solidFill>
                  <a:srgbClr val="002060"/>
                </a:solidFill>
                <a:latin typeface="Arial Nova" panose="020B0504020202020204" pitchFamily="34" charset="0"/>
              </a:rPr>
              <a:t> du </a:t>
            </a:r>
            <a:r>
              <a:rPr lang="en-GB" sz="2400" dirty="0" err="1">
                <a:solidFill>
                  <a:srgbClr val="002060"/>
                </a:solidFill>
                <a:latin typeface="Arial Nova" panose="020B0504020202020204" pitchFamily="34" charset="0"/>
              </a:rPr>
              <a:t>bidra</a:t>
            </a:r>
            <a:r>
              <a:rPr lang="en-GB" sz="2400" dirty="0">
                <a:solidFill>
                  <a:srgbClr val="002060"/>
                </a:solidFill>
                <a:latin typeface="Arial Nova" panose="020B0504020202020204" pitchFamily="34" charset="0"/>
              </a:rPr>
              <a:t> till – </a:t>
            </a:r>
            <a:r>
              <a:rPr lang="en-GB" sz="2400" dirty="0" err="1">
                <a:solidFill>
                  <a:srgbClr val="002060"/>
                </a:solidFill>
                <a:latin typeface="Arial Nova" panose="020B0504020202020204" pitchFamily="34" charset="0"/>
              </a:rPr>
              <a:t>och</a:t>
            </a:r>
            <a:r>
              <a:rPr lang="en-GB" sz="2400" dirty="0">
                <a:solidFill>
                  <a:srgbClr val="002060"/>
                </a:solidFill>
                <a:latin typeface="Arial Nova" panose="020B0504020202020204" pitchFamily="34" charset="0"/>
              </a:rPr>
              <a:t> </a:t>
            </a:r>
            <a:r>
              <a:rPr lang="en-GB" sz="2400" dirty="0" err="1">
                <a:solidFill>
                  <a:srgbClr val="002060"/>
                </a:solidFill>
                <a:latin typeface="Arial Nova" panose="020B0504020202020204" pitchFamily="34" charset="0"/>
              </a:rPr>
              <a:t>kanske</a:t>
            </a:r>
            <a:r>
              <a:rPr lang="en-GB" sz="2400" dirty="0">
                <a:solidFill>
                  <a:srgbClr val="002060"/>
                </a:solidFill>
                <a:latin typeface="Arial Nova" panose="020B0504020202020204" pitchFamily="34" charset="0"/>
              </a:rPr>
              <a:t> </a:t>
            </a:r>
            <a:r>
              <a:rPr lang="en-GB" sz="2400" dirty="0" err="1">
                <a:solidFill>
                  <a:srgbClr val="002060"/>
                </a:solidFill>
                <a:latin typeface="Arial Nova" panose="020B0504020202020204" pitchFamily="34" charset="0"/>
              </a:rPr>
              <a:t>tänja</a:t>
            </a:r>
            <a:r>
              <a:rPr lang="en-GB" sz="2400" dirty="0">
                <a:solidFill>
                  <a:srgbClr val="002060"/>
                </a:solidFill>
                <a:latin typeface="Arial Nova" panose="020B0504020202020204" pitchFamily="34" charset="0"/>
              </a:rPr>
              <a:t> lite </a:t>
            </a:r>
            <a:r>
              <a:rPr lang="en-GB" sz="2400" dirty="0" err="1">
                <a:solidFill>
                  <a:srgbClr val="002060"/>
                </a:solidFill>
                <a:latin typeface="Arial Nova" panose="020B0504020202020204" pitchFamily="34" charset="0"/>
              </a:rPr>
              <a:t>på</a:t>
            </a:r>
            <a:r>
              <a:rPr lang="en-GB" sz="2400" dirty="0">
                <a:solidFill>
                  <a:srgbClr val="002060"/>
                </a:solidFill>
                <a:latin typeface="Arial Nova" panose="020B0504020202020204" pitchFamily="34" charset="0"/>
              </a:rPr>
              <a:t> </a:t>
            </a:r>
            <a:r>
              <a:rPr lang="en-GB" sz="2400" dirty="0" err="1">
                <a:solidFill>
                  <a:srgbClr val="002060"/>
                </a:solidFill>
                <a:latin typeface="Arial Nova" panose="020B0504020202020204" pitchFamily="34" charset="0"/>
              </a:rPr>
              <a:t>reglerna</a:t>
            </a:r>
            <a:r>
              <a:rPr lang="en-GB" sz="2400" dirty="0">
                <a:solidFill>
                  <a:srgbClr val="002060"/>
                </a:solidFill>
                <a:latin typeface="Arial Nova" panose="020B0504020202020204" pitchFamily="34" charset="0"/>
              </a:rPr>
              <a:t> för </a:t>
            </a:r>
            <a:r>
              <a:rPr lang="en-GB" sz="2400" dirty="0" err="1">
                <a:solidFill>
                  <a:srgbClr val="002060"/>
                </a:solidFill>
                <a:latin typeface="Arial Nova" panose="020B0504020202020204" pitchFamily="34" charset="0"/>
              </a:rPr>
              <a:t>att</a:t>
            </a:r>
            <a:r>
              <a:rPr lang="en-GB" sz="2400" dirty="0">
                <a:solidFill>
                  <a:srgbClr val="002060"/>
                </a:solidFill>
                <a:latin typeface="Arial Nova" panose="020B0504020202020204" pitchFamily="34" charset="0"/>
              </a:rPr>
              <a:t> </a:t>
            </a:r>
            <a:r>
              <a:rPr lang="en-GB" sz="2400" dirty="0" err="1">
                <a:solidFill>
                  <a:srgbClr val="002060"/>
                </a:solidFill>
                <a:latin typeface="Arial Nova" panose="020B0504020202020204" pitchFamily="34" charset="0"/>
              </a:rPr>
              <a:t>skapa</a:t>
            </a:r>
            <a:r>
              <a:rPr lang="en-GB" sz="2400" dirty="0">
                <a:solidFill>
                  <a:srgbClr val="002060"/>
                </a:solidFill>
                <a:latin typeface="Arial Nova" panose="020B0504020202020204" pitchFamily="34" charset="0"/>
              </a:rPr>
              <a:t> </a:t>
            </a:r>
            <a:r>
              <a:rPr lang="en-GB" sz="2400" dirty="0" err="1">
                <a:solidFill>
                  <a:srgbClr val="002060"/>
                </a:solidFill>
                <a:latin typeface="Arial Nova" panose="020B0504020202020204" pitchFamily="34" charset="0"/>
              </a:rPr>
              <a:t>något</a:t>
            </a:r>
            <a:r>
              <a:rPr lang="en-GB" sz="2400" dirty="0">
                <a:solidFill>
                  <a:srgbClr val="002060"/>
                </a:solidFill>
                <a:latin typeface="Arial Nova" panose="020B0504020202020204" pitchFamily="34" charset="0"/>
              </a:rPr>
              <a:t> </a:t>
            </a:r>
            <a:r>
              <a:rPr lang="en-GB" sz="2400" dirty="0" err="1">
                <a:solidFill>
                  <a:srgbClr val="002060"/>
                </a:solidFill>
                <a:latin typeface="Arial Nova" panose="020B0504020202020204" pitchFamily="34" charset="0"/>
              </a:rPr>
              <a:t>nytt</a:t>
            </a:r>
            <a:r>
              <a:rPr lang="en-GB" sz="2400" dirty="0">
                <a:solidFill>
                  <a:srgbClr val="002060"/>
                </a:solidFill>
                <a:latin typeface="Arial Nova" panose="020B0504020202020204" pitchFamily="34" charset="0"/>
              </a:rPr>
              <a:t>?</a:t>
            </a:r>
          </a:p>
          <a:p>
            <a:endParaRPr lang="en-GB" sz="2400" dirty="0">
              <a:latin typeface="Arial Nova" panose="020B0504020202020204" pitchFamily="34" charset="0"/>
            </a:endParaRPr>
          </a:p>
          <a:p>
            <a:endParaRPr lang="en-GB" sz="2000" dirty="0">
              <a:latin typeface="Arial Nova" panose="020B0504020202020204" pitchFamily="34" charset="0"/>
            </a:endParaRPr>
          </a:p>
          <a:p>
            <a:endParaRPr lang="en-GB" sz="2000" dirty="0">
              <a:latin typeface="Arial Nova" panose="020B0504020202020204" pitchFamily="34" charset="0"/>
            </a:endParaRPr>
          </a:p>
          <a:p>
            <a:endParaRPr lang="en-SE" sz="2000" dirty="0">
              <a:latin typeface="Arial Nova" panose="020B0504020202020204" pitchFamily="34" charset="0"/>
            </a:endParaRPr>
          </a:p>
        </p:txBody>
      </p:sp>
      <p:sp>
        <p:nvSpPr>
          <p:cNvPr id="3" name="Rektangel 2">
            <a:extLst>
              <a:ext uri="{FF2B5EF4-FFF2-40B4-BE49-F238E27FC236}">
                <a16:creationId xmlns:a16="http://schemas.microsoft.com/office/drawing/2014/main" id="{6C3DC18F-F8F3-7A9D-59D0-F440C7E115F6}"/>
              </a:ext>
            </a:extLst>
          </p:cNvPr>
          <p:cNvSpPr>
            <a:spLocks noGrp="1" noRot="1" noMove="1" noResize="1" noEditPoints="1" noAdjustHandles="1" noChangeArrowheads="1" noChangeShapeType="1"/>
          </p:cNvSpPr>
          <p:nvPr/>
        </p:nvSpPr>
        <p:spPr>
          <a:xfrm>
            <a:off x="10243751" y="6017741"/>
            <a:ext cx="1742303" cy="729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5995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9747-07EE-33BA-E8B4-B2E91C517AE5}"/>
              </a:ext>
            </a:extLst>
          </p:cNvPr>
          <p:cNvSpPr>
            <a:spLocks noGrp="1"/>
          </p:cNvSpPr>
          <p:nvPr>
            <p:ph type="title"/>
          </p:nvPr>
        </p:nvSpPr>
        <p:spPr/>
        <p:txBody>
          <a:bodyPr>
            <a:normAutofit/>
          </a:bodyPr>
          <a:lstStyle/>
          <a:p>
            <a:r>
              <a:rPr lang="sv-SE" sz="4400" dirty="0"/>
              <a:t>En framgångsrik klubb</a:t>
            </a:r>
          </a:p>
        </p:txBody>
      </p:sp>
      <p:graphicFrame>
        <p:nvGraphicFramePr>
          <p:cNvPr id="3" name="Content Placeholder 2">
            <a:extLst>
              <a:ext uri="{FF2B5EF4-FFF2-40B4-BE49-F238E27FC236}">
                <a16:creationId xmlns:a16="http://schemas.microsoft.com/office/drawing/2014/main" id="{58B712E6-50C9-F207-B77D-CC2E92289ED1}"/>
              </a:ext>
            </a:extLst>
          </p:cNvPr>
          <p:cNvGraphicFramePr>
            <a:graphicFrameLocks/>
          </p:cNvGraphicFramePr>
          <p:nvPr>
            <p:extLst>
              <p:ext uri="{D42A27DB-BD31-4B8C-83A1-F6EECF244321}">
                <p14:modId xmlns:p14="http://schemas.microsoft.com/office/powerpoint/2010/main" val="1763121590"/>
              </p:ext>
            </p:extLst>
          </p:nvPr>
        </p:nvGraphicFramePr>
        <p:xfrm>
          <a:off x="322889" y="1794649"/>
          <a:ext cx="11546222" cy="4600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A picture containing diagram&#10;&#10;Description automatically generated">
            <a:extLst>
              <a:ext uri="{FF2B5EF4-FFF2-40B4-BE49-F238E27FC236}">
                <a16:creationId xmlns:a16="http://schemas.microsoft.com/office/drawing/2014/main" id="{30E3749A-884C-E1D1-EBF9-804BC58A2B80}"/>
              </a:ext>
            </a:extLst>
          </p:cNvPr>
          <p:cNvPicPr>
            <a:picLocks noChangeAspect="1"/>
          </p:cNvPicPr>
          <p:nvPr/>
        </p:nvPicPr>
        <p:blipFill rotWithShape="1">
          <a:blip r:embed="rId7"/>
          <a:srcRect t="812"/>
          <a:stretch/>
        </p:blipFill>
        <p:spPr>
          <a:xfrm>
            <a:off x="9606708" y="47236"/>
            <a:ext cx="2467719" cy="1492807"/>
          </a:xfrm>
          <a:prstGeom prst="rect">
            <a:avLst/>
          </a:prstGeom>
          <a:ln>
            <a:noFill/>
          </a:ln>
          <a:effectLst>
            <a:softEdge rad="112500"/>
          </a:effectLst>
        </p:spPr>
      </p:pic>
      <p:sp>
        <p:nvSpPr>
          <p:cNvPr id="5" name="Rektangel 4">
            <a:extLst>
              <a:ext uri="{FF2B5EF4-FFF2-40B4-BE49-F238E27FC236}">
                <a16:creationId xmlns:a16="http://schemas.microsoft.com/office/drawing/2014/main" id="{2662A1C6-0B5D-9F01-081C-8B715DE38794}"/>
              </a:ext>
            </a:extLst>
          </p:cNvPr>
          <p:cNvSpPr>
            <a:spLocks noGrp="1" noRot="1" noMove="1" noResize="1" noEditPoints="1" noAdjustHandles="1" noChangeArrowheads="1" noChangeShapeType="1"/>
          </p:cNvSpPr>
          <p:nvPr/>
        </p:nvSpPr>
        <p:spPr>
          <a:xfrm>
            <a:off x="10243751" y="6017741"/>
            <a:ext cx="1742303" cy="729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5941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9747-07EE-33BA-E8B4-B2E91C517AE5}"/>
              </a:ext>
            </a:extLst>
          </p:cNvPr>
          <p:cNvSpPr>
            <a:spLocks noGrp="1"/>
          </p:cNvSpPr>
          <p:nvPr>
            <p:ph type="title"/>
          </p:nvPr>
        </p:nvSpPr>
        <p:spPr/>
        <p:txBody>
          <a:bodyPr>
            <a:normAutofit/>
          </a:bodyPr>
          <a:lstStyle/>
          <a:p>
            <a:r>
              <a:rPr lang="sv-SE" sz="4400" dirty="0"/>
              <a:t>Potentiella medlemmar</a:t>
            </a:r>
          </a:p>
        </p:txBody>
      </p:sp>
      <p:sp>
        <p:nvSpPr>
          <p:cNvPr id="3" name="Content Placeholder 2">
            <a:extLst>
              <a:ext uri="{FF2B5EF4-FFF2-40B4-BE49-F238E27FC236}">
                <a16:creationId xmlns:a16="http://schemas.microsoft.com/office/drawing/2014/main" id="{EE79D215-CDAA-963B-65A3-1F5D674DEAA1}"/>
              </a:ext>
            </a:extLst>
          </p:cNvPr>
          <p:cNvSpPr txBox="1">
            <a:spLocks/>
          </p:cNvSpPr>
          <p:nvPr/>
        </p:nvSpPr>
        <p:spPr>
          <a:xfrm>
            <a:off x="381000" y="1839560"/>
            <a:ext cx="11607798" cy="50010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E" sz="2400" kern="100" dirty="0">
                <a:effectLst/>
                <a:latin typeface="Calibri" panose="020F0502020204030204" pitchFamily="34" charset="0"/>
                <a:ea typeface="Calibri" panose="020F0502020204030204" pitchFamily="34" charset="0"/>
                <a:cs typeface="Times New Roman" panose="02020603050405020304" pitchFamily="18" charset="0"/>
              </a:rPr>
              <a:t>Alla som har hjärta och hand för andra hör hemma i Rotary. Är vi duktiga på att få medlemmar och gäster att känna sig inkluderade i klubben och Rotarys verksamhet.? Eller är det något vi behöver förändra för att alla ska känna sig inkluderade?</a:t>
            </a:r>
          </a:p>
          <a:p>
            <a:endParaRPr lang="en-SE" sz="2400" dirty="0">
              <a:latin typeface="Arial Nova" panose="020B0504020202020204" pitchFamily="34" charset="0"/>
            </a:endParaRPr>
          </a:p>
          <a:p>
            <a:r>
              <a:rPr lang="en-SE" sz="2400" dirty="0">
                <a:latin typeface="Arial Nova" panose="020B0504020202020204" pitchFamily="34" charset="0"/>
              </a:rPr>
              <a:t>Plan för aktivt arbete</a:t>
            </a:r>
          </a:p>
          <a:p>
            <a:r>
              <a:rPr lang="en-SE" sz="2400" dirty="0">
                <a:latin typeface="Arial Nova" panose="020B0504020202020204" pitchFamily="34" charset="0"/>
              </a:rPr>
              <a:t>Samarbete med andra närliggande klubbar</a:t>
            </a:r>
          </a:p>
          <a:p>
            <a:r>
              <a:rPr lang="sv-SE" sz="2400" dirty="0">
                <a:latin typeface="Arial Nova" panose="020B0504020202020204" pitchFamily="34" charset="0"/>
              </a:rPr>
              <a:t>Bjud in att delta vid aktiviteter och projekt</a:t>
            </a:r>
          </a:p>
          <a:p>
            <a:r>
              <a:rPr lang="en-SE" sz="2400" dirty="0">
                <a:latin typeface="Arial Nova" panose="020B0504020202020204" pitchFamily="34" charset="0"/>
              </a:rPr>
              <a:t>Aktivt uppsökande</a:t>
            </a:r>
          </a:p>
          <a:p>
            <a:r>
              <a:rPr lang="en-SE" sz="2400" dirty="0">
                <a:latin typeface="Arial Nova" panose="020B0504020202020204" pitchFamily="34" charset="0"/>
              </a:rPr>
              <a:t>Mångfald </a:t>
            </a:r>
          </a:p>
          <a:p>
            <a:r>
              <a:rPr lang="en-SE" sz="2400" dirty="0">
                <a:latin typeface="Arial Nova" panose="020B0504020202020204" pitchFamily="34" charset="0"/>
              </a:rPr>
              <a:t>Klargöra förväntningar åt båda håll</a:t>
            </a:r>
          </a:p>
          <a:p>
            <a:r>
              <a:rPr lang="en-SE" sz="2400" dirty="0">
                <a:latin typeface="Arial Nova" panose="020B0504020202020204" pitchFamily="34" charset="0"/>
              </a:rPr>
              <a:t>Nya medlemmar och nya klubbar behöver tas om hand</a:t>
            </a:r>
          </a:p>
          <a:p>
            <a:pPr lvl="1">
              <a:buFont typeface="Courier New" panose="02070309020205020404" pitchFamily="49" charset="0"/>
              <a:buChar char="o"/>
            </a:pPr>
            <a:endParaRPr lang="en-SE" dirty="0">
              <a:latin typeface="Arial Nova" panose="020B0504020202020204" pitchFamily="34" charset="0"/>
            </a:endParaRPr>
          </a:p>
          <a:p>
            <a:pPr>
              <a:buFont typeface="Courier New" panose="02070309020205020404" pitchFamily="49" charset="0"/>
              <a:buChar char="o"/>
            </a:pPr>
            <a:endParaRPr lang="en-SE" sz="2000" dirty="0">
              <a:latin typeface="Arial Nova" panose="020B0504020202020204" pitchFamily="34" charset="0"/>
            </a:endParaRPr>
          </a:p>
          <a:p>
            <a:endParaRPr lang="en-SE" sz="2000" dirty="0">
              <a:latin typeface="Arial Nova" panose="020B0504020202020204" pitchFamily="34" charset="0"/>
            </a:endParaRPr>
          </a:p>
        </p:txBody>
      </p:sp>
      <p:pic>
        <p:nvPicPr>
          <p:cNvPr id="4" name="Bildobjekt 7" descr="Rotary's People of Action Campaign is in Full Swing ...">
            <a:extLst>
              <a:ext uri="{FF2B5EF4-FFF2-40B4-BE49-F238E27FC236}">
                <a16:creationId xmlns:a16="http://schemas.microsoft.com/office/drawing/2014/main" id="{C68FC4CA-6E9D-C79D-41D5-ACF997B5C53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4"/>
          <a:stretch/>
        </p:blipFill>
        <p:spPr>
          <a:xfrm>
            <a:off x="9493814" y="2857082"/>
            <a:ext cx="2393386" cy="22192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ktangel 4">
            <a:extLst>
              <a:ext uri="{FF2B5EF4-FFF2-40B4-BE49-F238E27FC236}">
                <a16:creationId xmlns:a16="http://schemas.microsoft.com/office/drawing/2014/main" id="{9652E758-28C4-9646-3D19-A8FB9FFE1649}"/>
              </a:ext>
            </a:extLst>
          </p:cNvPr>
          <p:cNvSpPr>
            <a:spLocks noGrp="1" noRot="1" noMove="1" noResize="1" noEditPoints="1" noAdjustHandles="1" noChangeArrowheads="1" noChangeShapeType="1"/>
          </p:cNvSpPr>
          <p:nvPr/>
        </p:nvSpPr>
        <p:spPr>
          <a:xfrm>
            <a:off x="10243751" y="6017741"/>
            <a:ext cx="1742303" cy="729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1908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7AE7D16-C419-9AF0-6823-56DC1FF61008}"/>
              </a:ext>
            </a:extLst>
          </p:cNvPr>
          <p:cNvSpPr>
            <a:spLocks noGrp="1"/>
          </p:cNvSpPr>
          <p:nvPr>
            <p:ph type="pic" sz="quarter" idx="15"/>
          </p:nvPr>
        </p:nvSpPr>
        <p:spPr/>
        <p:txBody>
          <a:bodyPr/>
          <a:lstStyle/>
          <a:p>
            <a:endParaRPr lang="en-SE" dirty="0"/>
          </a:p>
          <a:p>
            <a:pPr marL="0" indent="0" algn="ctr">
              <a:buNone/>
            </a:pPr>
            <a:endParaRPr lang="en-SE" sz="5400" dirty="0">
              <a:solidFill>
                <a:schemeClr val="bg1"/>
              </a:solidFill>
            </a:endParaRPr>
          </a:p>
          <a:p>
            <a:pPr marL="0" indent="0" algn="ctr">
              <a:buNone/>
            </a:pPr>
            <a:endParaRPr lang="en-SE" sz="5400" dirty="0">
              <a:solidFill>
                <a:schemeClr val="bg1"/>
              </a:solidFill>
            </a:endParaRPr>
          </a:p>
          <a:p>
            <a:pPr marL="0" indent="0" algn="ctr">
              <a:buNone/>
            </a:pPr>
            <a:r>
              <a:rPr lang="en-SE" sz="6000" dirty="0">
                <a:solidFill>
                  <a:schemeClr val="bg1"/>
                </a:solidFill>
              </a:rPr>
              <a:t>TAKE </a:t>
            </a:r>
          </a:p>
          <a:p>
            <a:pPr marL="0" indent="0" algn="ctr">
              <a:buNone/>
            </a:pPr>
            <a:r>
              <a:rPr lang="en-SE" sz="6000" dirty="0">
                <a:solidFill>
                  <a:schemeClr val="bg1"/>
                </a:solidFill>
              </a:rPr>
              <a:t>ACTION</a:t>
            </a:r>
          </a:p>
        </p:txBody>
      </p:sp>
      <p:sp>
        <p:nvSpPr>
          <p:cNvPr id="4" name="Subtitle 3">
            <a:extLst>
              <a:ext uri="{FF2B5EF4-FFF2-40B4-BE49-F238E27FC236}">
                <a16:creationId xmlns:a16="http://schemas.microsoft.com/office/drawing/2014/main" id="{306B193B-8441-5316-2677-4778A9861E7F}"/>
              </a:ext>
            </a:extLst>
          </p:cNvPr>
          <p:cNvSpPr>
            <a:spLocks noGrp="1"/>
          </p:cNvSpPr>
          <p:nvPr>
            <p:ph type="subTitle" idx="1"/>
          </p:nvPr>
        </p:nvSpPr>
        <p:spPr>
          <a:xfrm>
            <a:off x="416690" y="398463"/>
            <a:ext cx="5493456" cy="6106509"/>
          </a:xfrm>
        </p:spPr>
        <p:txBody>
          <a:bodyPr>
            <a:normAutofit/>
          </a:bodyPr>
          <a:lstStyle/>
          <a:p>
            <a:endParaRPr lang="en-SE" dirty="0"/>
          </a:p>
        </p:txBody>
      </p:sp>
      <p:sp>
        <p:nvSpPr>
          <p:cNvPr id="5" name="TextBox 4">
            <a:extLst>
              <a:ext uri="{FF2B5EF4-FFF2-40B4-BE49-F238E27FC236}">
                <a16:creationId xmlns:a16="http://schemas.microsoft.com/office/drawing/2014/main" id="{4F41D4FB-6563-F660-CAC6-1420F1BD5928}"/>
              </a:ext>
            </a:extLst>
          </p:cNvPr>
          <p:cNvSpPr txBox="1"/>
          <p:nvPr/>
        </p:nvSpPr>
        <p:spPr>
          <a:xfrm>
            <a:off x="416690" y="844512"/>
            <a:ext cx="5370793" cy="3477875"/>
          </a:xfrm>
          <a:prstGeom prst="rect">
            <a:avLst/>
          </a:prstGeom>
          <a:noFill/>
        </p:spPr>
        <p:txBody>
          <a:bodyPr wrap="square">
            <a:spAutoFit/>
          </a:bodyPr>
          <a:lstStyle/>
          <a:p>
            <a:pPr marL="342900" indent="-342900">
              <a:buFont typeface="Arial" panose="020B0604020202020204" pitchFamily="34" charset="0"/>
              <a:buChar char="•"/>
            </a:pPr>
            <a:r>
              <a:rPr lang="sv-SE" sz="2000">
                <a:latin typeface="Arial Nova" panose="020B0504020202020204" pitchFamily="34" charset="0"/>
              </a:rPr>
              <a:t>Är din klubb inkluderande eller exkluderande för medlemmar och potentiella medlemmar.</a:t>
            </a:r>
          </a:p>
          <a:p>
            <a:endParaRPr lang="sv-SE" sz="2000" dirty="0">
              <a:latin typeface="Arial Nova" panose="020B0504020202020204" pitchFamily="34" charset="0"/>
            </a:endParaRPr>
          </a:p>
          <a:p>
            <a:pPr marL="342900" indent="-342900">
              <a:buFont typeface="Arial" panose="020B0604020202020204" pitchFamily="34" charset="0"/>
              <a:buChar char="•"/>
            </a:pPr>
            <a:r>
              <a:rPr lang="sv-SE" sz="2000" dirty="0">
                <a:latin typeface="Arial Nova" panose="020B0504020202020204" pitchFamily="34" charset="0"/>
              </a:rPr>
              <a:t>Kan punktinsatser leda till större engagemang än projekt?</a:t>
            </a:r>
          </a:p>
          <a:p>
            <a:pPr marL="342900" indent="-342900">
              <a:buFont typeface="Arial" panose="020B0604020202020204" pitchFamily="34" charset="0"/>
              <a:buChar char="•"/>
            </a:pPr>
            <a:endParaRPr lang="sv-SE" sz="2000" dirty="0">
              <a:latin typeface="Arial Nova" panose="020B0504020202020204" pitchFamily="34" charset="0"/>
            </a:endParaRPr>
          </a:p>
          <a:p>
            <a:pPr marL="342900" indent="-342900">
              <a:buFont typeface="Arial" panose="020B0604020202020204" pitchFamily="34" charset="0"/>
              <a:buChar char="•"/>
            </a:pPr>
            <a:r>
              <a:rPr lang="sv-SE" sz="2000" dirty="0">
                <a:latin typeface="Arial Nova" panose="020B0504020202020204" pitchFamily="34" charset="0"/>
              </a:rPr>
              <a:t>Vilka klubbar kan ni samarbeta med?</a:t>
            </a:r>
          </a:p>
          <a:p>
            <a:endParaRPr lang="sv-SE" sz="2000" dirty="0">
              <a:latin typeface="Arial Nova" panose="020B0504020202020204" pitchFamily="34" charset="0"/>
            </a:endParaRPr>
          </a:p>
          <a:p>
            <a:pPr marL="342900" indent="-342900">
              <a:buFont typeface="Arial" panose="020B0604020202020204" pitchFamily="34" charset="0"/>
              <a:buChar char="•"/>
            </a:pPr>
            <a:r>
              <a:rPr lang="sv-SE" sz="2000" dirty="0">
                <a:latin typeface="Arial Nova" panose="020B0504020202020204" pitchFamily="34" charset="0"/>
              </a:rPr>
              <a:t>Om din klubb är stark och engagemanget stort – kan ni stötta en satellitklubb?</a:t>
            </a:r>
          </a:p>
        </p:txBody>
      </p:sp>
    </p:spTree>
    <p:extLst>
      <p:ext uri="{BB962C8B-B14F-4D97-AF65-F5344CB8AC3E}">
        <p14:creationId xmlns:p14="http://schemas.microsoft.com/office/powerpoint/2010/main" val="1251336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l blog de Guillermo Yáñez Sánchez - CONTRATACIÓN PÚBLICA">
            <a:extLst>
              <a:ext uri="{FF2B5EF4-FFF2-40B4-BE49-F238E27FC236}">
                <a16:creationId xmlns:a16="http://schemas.microsoft.com/office/drawing/2014/main" id="{6258A69B-44D4-6F4E-BAB4-2CD19A597A9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19863" y="1657505"/>
            <a:ext cx="5265737" cy="3501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0DD9EA92-B080-A342-A8A2-A67FF16287C0}"/>
              </a:ext>
            </a:extLst>
          </p:cNvPr>
          <p:cNvSpPr>
            <a:spLocks noGrp="1"/>
          </p:cNvSpPr>
          <p:nvPr>
            <p:ph type="body" sz="quarter" idx="14"/>
          </p:nvPr>
        </p:nvSpPr>
        <p:spPr>
          <a:xfrm>
            <a:off x="406400" y="377687"/>
            <a:ext cx="5372896" cy="1135062"/>
          </a:xfrm>
        </p:spPr>
        <p:txBody>
          <a:bodyPr anchor="b">
            <a:normAutofit/>
          </a:bodyPr>
          <a:lstStyle/>
          <a:p>
            <a:r>
              <a:rPr lang="sv-SE" sz="3200" dirty="0">
                <a:latin typeface="Arial Nova" panose="020B0504020202020204" pitchFamily="34" charset="0"/>
              </a:rPr>
              <a:t>Förändra och förnya</a:t>
            </a:r>
          </a:p>
        </p:txBody>
      </p:sp>
      <p:sp>
        <p:nvSpPr>
          <p:cNvPr id="3" name="Subtitle 2">
            <a:extLst>
              <a:ext uri="{FF2B5EF4-FFF2-40B4-BE49-F238E27FC236}">
                <a16:creationId xmlns:a16="http://schemas.microsoft.com/office/drawing/2014/main" id="{D853371C-8EAB-1E45-AA3F-67E15C8DD819}"/>
              </a:ext>
            </a:extLst>
          </p:cNvPr>
          <p:cNvSpPr>
            <a:spLocks noGrp="1"/>
          </p:cNvSpPr>
          <p:nvPr>
            <p:ph type="subTitle" idx="1"/>
          </p:nvPr>
        </p:nvSpPr>
        <p:spPr>
          <a:xfrm>
            <a:off x="300942" y="1985834"/>
            <a:ext cx="5593592" cy="4380241"/>
          </a:xfrm>
        </p:spPr>
        <p:txBody>
          <a:bodyPr>
            <a:noAutofit/>
          </a:bodyPr>
          <a:lstStyle/>
          <a:p>
            <a:pPr marL="342900" indent="-342900">
              <a:buFont typeface="Arial" panose="020B0604020202020204" pitchFamily="34" charset="0"/>
              <a:buChar char="•"/>
            </a:pPr>
            <a:r>
              <a:rPr lang="sv-SE" sz="2000" dirty="0">
                <a:latin typeface="Arial Nova" panose="020B0504020202020204" pitchFamily="34" charset="0"/>
              </a:rPr>
              <a:t>Klubben och dess aktiviteter behöver anpassas till dagens samhälle (</a:t>
            </a:r>
            <a:r>
              <a:rPr lang="sv-SE" sz="2000" i="1" dirty="0">
                <a:latin typeface="Arial Nova" panose="020B0504020202020204" pitchFamily="34" charset="0"/>
              </a:rPr>
              <a:t>evolution</a:t>
            </a:r>
            <a:r>
              <a:rPr lang="sv-SE" sz="2000" dirty="0">
                <a:latin typeface="Arial Nova" panose="020B0504020202020204" pitchFamily="34" charset="0"/>
              </a:rPr>
              <a:t>)</a:t>
            </a:r>
          </a:p>
          <a:p>
            <a:pPr marL="342900" indent="-342900">
              <a:buFont typeface="Arial" panose="020B0604020202020204" pitchFamily="34" charset="0"/>
              <a:buChar char="•"/>
            </a:pPr>
            <a:r>
              <a:rPr lang="sv-SE" sz="2000" dirty="0">
                <a:latin typeface="Arial Nova" panose="020B0504020202020204" pitchFamily="34" charset="0"/>
              </a:rPr>
              <a:t>Nya klubbar behöver möta andra behov (</a:t>
            </a:r>
            <a:r>
              <a:rPr lang="sv-SE" sz="2000" i="1" dirty="0">
                <a:latin typeface="Arial Nova" panose="020B0504020202020204" pitchFamily="34" charset="0"/>
              </a:rPr>
              <a:t>revolution</a:t>
            </a:r>
            <a:r>
              <a:rPr lang="sv-SE" sz="2000" dirty="0">
                <a:latin typeface="Arial Nova" panose="020B0504020202020204" pitchFamily="34" charset="0"/>
              </a:rPr>
              <a:t>)</a:t>
            </a:r>
          </a:p>
          <a:p>
            <a:pPr marL="285750" indent="-285750">
              <a:buFont typeface="Arial" panose="020B0604020202020204" pitchFamily="34" charset="0"/>
              <a:buChar char="•"/>
            </a:pPr>
            <a:r>
              <a:rPr lang="sv-SE" sz="2000" dirty="0">
                <a:latin typeface="Arial Nova" panose="020B0504020202020204" pitchFamily="34" charset="0"/>
              </a:rPr>
              <a:t>Rotary ska vara ett </a:t>
            </a:r>
            <a:r>
              <a:rPr lang="sv-SE" sz="2000" b="1" dirty="0">
                <a:latin typeface="Arial Nova" panose="020B0504020202020204" pitchFamily="34" charset="0"/>
              </a:rPr>
              <a:t>komplement</a:t>
            </a:r>
            <a:r>
              <a:rPr lang="sv-SE" sz="2000" dirty="0">
                <a:latin typeface="Arial Nova" panose="020B0504020202020204" pitchFamily="34" charset="0"/>
              </a:rPr>
              <a:t> till familj och yrkesliv – inte en konkurrent</a:t>
            </a:r>
          </a:p>
          <a:p>
            <a:endParaRPr lang="en-SE" sz="2000" b="1" i="1" kern="100" dirty="0">
              <a:solidFill>
                <a:srgbClr val="0070C0"/>
              </a:solidFill>
              <a:effectLst/>
              <a:latin typeface="Arial Nova" panose="020B0504020202020204" pitchFamily="34" charset="0"/>
              <a:ea typeface="Calibri" panose="020F0502020204030204" pitchFamily="34" charset="0"/>
              <a:cs typeface="Times New Roman" panose="02020603050405020304" pitchFamily="18" charset="0"/>
            </a:endParaRPr>
          </a:p>
          <a:p>
            <a:r>
              <a:rPr lang="en-SE" sz="2000" b="1" i="1" kern="100" dirty="0">
                <a:solidFill>
                  <a:srgbClr val="0070C0"/>
                </a:solidFill>
                <a:effectLst/>
                <a:latin typeface="Arial Nova" panose="020B0504020202020204" pitchFamily="34" charset="0"/>
                <a:ea typeface="Calibri" panose="020F0502020204030204" pitchFamily="34" charset="0"/>
                <a:cs typeface="Times New Roman" panose="02020603050405020304" pitchFamily="18" charset="0"/>
              </a:rPr>
              <a:t>Det ligger i er makt som Rotaryledare att skapa morgondagens Rotary redan idag!</a:t>
            </a:r>
          </a:p>
          <a:p>
            <a:r>
              <a:rPr lang="en-SE" sz="2000" b="1" i="1" kern="100" dirty="0">
                <a:solidFill>
                  <a:srgbClr val="0070C0"/>
                </a:solidFill>
                <a:effectLst/>
                <a:latin typeface="Arial Nova" panose="020B0504020202020204" pitchFamily="34" charset="0"/>
                <a:ea typeface="Calibri" panose="020F0502020204030204" pitchFamily="34" charset="0"/>
                <a:cs typeface="Times New Roman" panose="02020603050405020304" pitchFamily="18" charset="0"/>
              </a:rPr>
              <a:t>Förändring börjar hos oss individer, varje Rotarian bidrar till ett förändrat och förbättrat Rotary.  - </a:t>
            </a:r>
            <a:r>
              <a:rPr lang="en-SE" sz="2000" kern="100" dirty="0">
                <a:solidFill>
                  <a:srgbClr val="0070C0"/>
                </a:solidFill>
                <a:effectLst/>
                <a:latin typeface="Arial Nova" panose="020B0504020202020204" pitchFamily="34" charset="0"/>
                <a:ea typeface="Calibri" panose="020F0502020204030204" pitchFamily="34" charset="0"/>
                <a:cs typeface="Times New Roman" panose="02020603050405020304" pitchFamily="18" charset="0"/>
              </a:rPr>
              <a:t>John Hewko, generalsekrterare</a:t>
            </a:r>
          </a:p>
          <a:p>
            <a:r>
              <a:rPr lang="en-SE" sz="2000" i="1" kern="100" dirty="0">
                <a:solidFill>
                  <a:srgbClr val="0070C0"/>
                </a:solidFill>
                <a:effectLst/>
                <a:latin typeface="Arial Nova" panose="020B0504020202020204" pitchFamily="34" charset="0"/>
                <a:ea typeface="Calibri" panose="020F0502020204030204" pitchFamily="34" charset="0"/>
                <a:cs typeface="Times New Roman" panose="02020603050405020304" pitchFamily="18" charset="0"/>
              </a:rPr>
              <a:t> </a:t>
            </a:r>
          </a:p>
          <a:p>
            <a:r>
              <a:rPr lang="en-SE" sz="2000" b="1" i="1" kern="100" dirty="0">
                <a:solidFill>
                  <a:srgbClr val="0070C0"/>
                </a:solidFill>
                <a:effectLst/>
                <a:latin typeface="Arial Nova" panose="020B0504020202020204" pitchFamily="34" charset="0"/>
                <a:ea typeface="Calibri" panose="020F0502020204030204" pitchFamily="34" charset="0"/>
                <a:cs typeface="Times New Roman" panose="02020603050405020304" pitchFamily="18" charset="0"/>
              </a:rPr>
              <a:t> </a:t>
            </a:r>
            <a:endParaRPr lang="sv-SE" sz="2000" b="1" i="1" dirty="0">
              <a:latin typeface="Arial Nova" panose="020B0504020202020204" pitchFamily="34" charset="0"/>
            </a:endParaRPr>
          </a:p>
        </p:txBody>
      </p:sp>
    </p:spTree>
    <p:extLst>
      <p:ext uri="{BB962C8B-B14F-4D97-AF65-F5344CB8AC3E}">
        <p14:creationId xmlns:p14="http://schemas.microsoft.com/office/powerpoint/2010/main" val="4260717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INTRODUKTION AV NYA MEDLEMMAR</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5DAA"/>
                </a:solidFill>
              </a:rPr>
              <a:t>Claes </a:t>
            </a:r>
            <a:r>
              <a:rPr lang="en-US" sz="3200" b="1" dirty="0" err="1">
                <a:solidFill>
                  <a:srgbClr val="005DAA"/>
                </a:solidFill>
              </a:rPr>
              <a:t>Malmsten</a:t>
            </a:r>
            <a:endParaRPr lang="en-US" sz="3200" b="1" dirty="0">
              <a:solidFill>
                <a:srgbClr val="005DAA"/>
              </a:solidFill>
            </a:endParaRPr>
          </a:p>
        </p:txBody>
      </p:sp>
      <p:pic>
        <p:nvPicPr>
          <p:cNvPr id="2" name="Picture 9">
            <a:extLst>
              <a:ext uri="{FF2B5EF4-FFF2-40B4-BE49-F238E27FC236}">
                <a16:creationId xmlns:a16="http://schemas.microsoft.com/office/drawing/2014/main" id="{DBF10965-B829-CE2C-31F6-E1F42C554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Tree>
    <p:custDataLst>
      <p:tags r:id="rId1"/>
    </p:custDataLst>
    <p:extLst>
      <p:ext uri="{BB962C8B-B14F-4D97-AF65-F5344CB8AC3E}">
        <p14:creationId xmlns:p14="http://schemas.microsoft.com/office/powerpoint/2010/main" val="194607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Ron Wood, Mick Jagger och Keith Richards i Rolling Stones. ”Hackney diamonds” är gruppens första album med egna låtar på 18 år.">
            <a:extLst>
              <a:ext uri="{FF2B5EF4-FFF2-40B4-BE49-F238E27FC236}">
                <a16:creationId xmlns:a16="http://schemas.microsoft.com/office/drawing/2014/main" id="{C1A9FFC1-5BD7-ED5F-3E88-09333210C5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56" r="3333"/>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152A860D-A938-AE6E-DEC6-091346580F31}"/>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dirty="0"/>
              <a:t>Never too old to Rock ‘n’ Roll</a:t>
            </a:r>
          </a:p>
        </p:txBody>
      </p:sp>
    </p:spTree>
    <p:extLst>
      <p:ext uri="{BB962C8B-B14F-4D97-AF65-F5344CB8AC3E}">
        <p14:creationId xmlns:p14="http://schemas.microsoft.com/office/powerpoint/2010/main" val="275018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9747-07EE-33BA-E8B4-B2E91C517AE5}"/>
              </a:ext>
            </a:extLst>
          </p:cNvPr>
          <p:cNvSpPr>
            <a:spLocks noGrp="1"/>
          </p:cNvSpPr>
          <p:nvPr>
            <p:ph type="title"/>
          </p:nvPr>
        </p:nvSpPr>
        <p:spPr/>
        <p:txBody>
          <a:bodyPr>
            <a:normAutofit/>
          </a:bodyPr>
          <a:lstStyle/>
          <a:p>
            <a:r>
              <a:rPr lang="sv-SE" sz="4400" dirty="0"/>
              <a:t>Medlemsfokus = rekrytera, behålla och aktivera medlemmar! Sammanfattning</a:t>
            </a:r>
          </a:p>
        </p:txBody>
      </p:sp>
      <p:sp>
        <p:nvSpPr>
          <p:cNvPr id="3" name="Platshållare för innehåll 4">
            <a:extLst>
              <a:ext uri="{FF2B5EF4-FFF2-40B4-BE49-F238E27FC236}">
                <a16:creationId xmlns:a16="http://schemas.microsoft.com/office/drawing/2014/main" id="{352D72B2-ABB6-1111-5AC9-D5404215F60E}"/>
              </a:ext>
            </a:extLst>
          </p:cNvPr>
          <p:cNvSpPr txBox="1">
            <a:spLocks/>
          </p:cNvSpPr>
          <p:nvPr/>
        </p:nvSpPr>
        <p:spPr>
          <a:xfrm>
            <a:off x="381000" y="1770539"/>
            <a:ext cx="10515600" cy="3264169"/>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latin typeface="Arial Nova" panose="020B0504020202020204" pitchFamily="34" charset="0"/>
              </a:rPr>
              <a:t>Varm </a:t>
            </a:r>
            <a:r>
              <a:rPr lang="sv-SE" sz="2000" dirty="0" err="1">
                <a:latin typeface="Arial Nova" panose="020B0504020202020204" pitchFamily="34" charset="0"/>
              </a:rPr>
              <a:t>klubbanda</a:t>
            </a:r>
            <a:r>
              <a:rPr lang="sv-SE" sz="2000" dirty="0">
                <a:latin typeface="Arial Nova" panose="020B0504020202020204" pitchFamily="34" charset="0"/>
              </a:rPr>
              <a:t> och kamratskap </a:t>
            </a:r>
          </a:p>
          <a:p>
            <a:r>
              <a:rPr lang="sv-SE" sz="2000" dirty="0">
                <a:latin typeface="Arial Nova" panose="020B0504020202020204" pitchFamily="34" charset="0"/>
              </a:rPr>
              <a:t>Ta vara på engagemanget – projekt lokalt och globalt - Alla kan göra någonting</a:t>
            </a:r>
          </a:p>
          <a:p>
            <a:r>
              <a:rPr lang="sv-SE" sz="2000" dirty="0" err="1">
                <a:latin typeface="Arial Nova" panose="020B0504020202020204" pitchFamily="34" charset="0"/>
              </a:rPr>
              <a:t>Onboarding</a:t>
            </a:r>
            <a:r>
              <a:rPr lang="sv-SE" sz="2000" dirty="0">
                <a:latin typeface="Arial Nova" panose="020B0504020202020204" pitchFamily="34" charset="0"/>
              </a:rPr>
              <a:t>/</a:t>
            </a:r>
            <a:r>
              <a:rPr lang="sv-SE" sz="2000" dirty="0" err="1">
                <a:latin typeface="Arial Nova" panose="020B0504020202020204" pitchFamily="34" charset="0"/>
              </a:rPr>
              <a:t>Exboarding</a:t>
            </a:r>
            <a:endParaRPr lang="sv-SE" sz="2000" dirty="0">
              <a:latin typeface="Arial Nova" panose="020B0504020202020204" pitchFamily="34" charset="0"/>
            </a:endParaRPr>
          </a:p>
          <a:p>
            <a:r>
              <a:rPr lang="sv-SE" sz="2000" dirty="0">
                <a:latin typeface="Arial Nova" panose="020B0504020202020204" pitchFamily="34" charset="0"/>
              </a:rPr>
              <a:t>Marknadsför via hemsidan, sociala medier etc. Tänk skyltfönster.</a:t>
            </a:r>
          </a:p>
          <a:p>
            <a:r>
              <a:rPr lang="sv-SE" sz="2000" dirty="0">
                <a:latin typeface="Arial Nova" panose="020B0504020202020204" pitchFamily="34" charset="0"/>
              </a:rPr>
              <a:t>Pröva andra vägar, våga göra nytt</a:t>
            </a:r>
          </a:p>
          <a:p>
            <a:r>
              <a:rPr lang="sv-SE" sz="2000" dirty="0">
                <a:latin typeface="Arial Nova" panose="020B0504020202020204" pitchFamily="34" charset="0"/>
              </a:rPr>
              <a:t>Sociala event och program</a:t>
            </a:r>
          </a:p>
          <a:p>
            <a:r>
              <a:rPr lang="sv-SE" sz="2000" dirty="0">
                <a:latin typeface="Arial Nova" panose="020B0504020202020204" pitchFamily="34" charset="0"/>
              </a:rPr>
              <a:t>Uppmärksamma och fira </a:t>
            </a:r>
          </a:p>
          <a:p>
            <a:r>
              <a:rPr lang="sv-SE" sz="2000" dirty="0">
                <a:latin typeface="Arial Nova" panose="020B0504020202020204" pitchFamily="34" charset="0"/>
              </a:rPr>
              <a:t>Matnyttiga länkar i </a:t>
            </a:r>
            <a:r>
              <a:rPr lang="sv-SE" sz="2000" dirty="0" err="1">
                <a:latin typeface="Arial Nova" panose="020B0504020202020204" pitchFamily="34" charset="0"/>
              </a:rPr>
              <a:t>myrotary.org</a:t>
            </a:r>
            <a:r>
              <a:rPr lang="sv-SE" sz="2000" dirty="0">
                <a:latin typeface="Arial Nova" panose="020B0504020202020204" pitchFamily="34" charset="0"/>
              </a:rPr>
              <a:t>, kurser i </a:t>
            </a:r>
            <a:r>
              <a:rPr lang="sv-SE" sz="2000" dirty="0" err="1">
                <a:latin typeface="Arial Nova" panose="020B0504020202020204" pitchFamily="34" charset="0"/>
              </a:rPr>
              <a:t>learningcenter</a:t>
            </a:r>
            <a:r>
              <a:rPr lang="sv-SE" sz="2000" dirty="0">
                <a:latin typeface="Arial Nova" panose="020B0504020202020204" pitchFamily="34" charset="0"/>
              </a:rPr>
              <a:t>, seminarier, RLI mm</a:t>
            </a:r>
          </a:p>
          <a:p>
            <a:r>
              <a:rPr lang="sv-SE" sz="2000" dirty="0">
                <a:latin typeface="Arial Nova" panose="020B0504020202020204" pitchFamily="34" charset="0"/>
              </a:rPr>
              <a:t>Kroka arm med det trygga men glöm inte att …</a:t>
            </a:r>
          </a:p>
          <a:p>
            <a:r>
              <a:rPr lang="sv-SE" sz="2000" dirty="0">
                <a:latin typeface="Arial Nova" panose="020B0504020202020204" pitchFamily="34" charset="0"/>
              </a:rPr>
              <a:t>Ha kul!</a:t>
            </a:r>
          </a:p>
          <a:p>
            <a:pPr marL="0" indent="0">
              <a:buFont typeface="Arial" panose="020B0604020202020204" pitchFamily="34" charset="0"/>
              <a:buNone/>
            </a:pPr>
            <a:r>
              <a:rPr lang="sv-SE" sz="2000" b="1" dirty="0">
                <a:latin typeface="Arial Nova" panose="020B0504020202020204" pitchFamily="34" charset="0"/>
              </a:rPr>
              <a:t>	</a:t>
            </a:r>
          </a:p>
        </p:txBody>
      </p:sp>
      <p:sp>
        <p:nvSpPr>
          <p:cNvPr id="4" name="Rektangel 3">
            <a:extLst>
              <a:ext uri="{FF2B5EF4-FFF2-40B4-BE49-F238E27FC236}">
                <a16:creationId xmlns:a16="http://schemas.microsoft.com/office/drawing/2014/main" id="{DA3C7F21-29CB-F7CD-2CEE-675D70781FC8}"/>
              </a:ext>
            </a:extLst>
          </p:cNvPr>
          <p:cNvSpPr>
            <a:spLocks noGrp="1" noRot="1" noMove="1" noResize="1" noEditPoints="1" noAdjustHandles="1" noChangeArrowheads="1" noChangeShapeType="1"/>
          </p:cNvSpPr>
          <p:nvPr/>
        </p:nvSpPr>
        <p:spPr>
          <a:xfrm>
            <a:off x="10243751" y="6017741"/>
            <a:ext cx="1742303" cy="729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550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BA00E"/>
            </a:solidFill>
          </a:ln>
        </p:spPr>
        <p:style>
          <a:lnRef idx="1">
            <a:schemeClr val="accent1"/>
          </a:lnRef>
          <a:fillRef idx="0">
            <a:schemeClr val="accent1"/>
          </a:fillRef>
          <a:effectRef idx="0">
            <a:schemeClr val="accent1"/>
          </a:effectRef>
          <a:fontRef idx="minor">
            <a:schemeClr val="tx1"/>
          </a:fontRef>
        </p:style>
      </p:cxnSp>
      <p:pic>
        <p:nvPicPr>
          <p:cNvPr id="2" name="Platshållare för innehåll 6" descr="En bild som visar Grafik, grafisk design&#10;&#10;Automatiskt genererad beskrivning">
            <a:extLst>
              <a:ext uri="{FF2B5EF4-FFF2-40B4-BE49-F238E27FC236}">
                <a16:creationId xmlns:a16="http://schemas.microsoft.com/office/drawing/2014/main" id="{83F86BFD-590F-B0BF-96A4-6AC35AED960B}"/>
              </a:ext>
            </a:extLst>
          </p:cNvPr>
          <p:cNvPicPr>
            <a:picLocks noChangeAspect="1"/>
          </p:cNvPicPr>
          <p:nvPr/>
        </p:nvPicPr>
        <p:blipFill>
          <a:blip r:embed="rId3"/>
          <a:stretch>
            <a:fillRect/>
          </a:stretch>
        </p:blipFill>
        <p:spPr>
          <a:xfrm>
            <a:off x="4490123" y="1762137"/>
            <a:ext cx="7009396" cy="4155570"/>
          </a:xfrm>
          <a:prstGeom prst="rect">
            <a:avLst/>
          </a:prstGeom>
        </p:spPr>
      </p:pic>
      <p:sp>
        <p:nvSpPr>
          <p:cNvPr id="4" name="Rubrik 1">
            <a:extLst>
              <a:ext uri="{FF2B5EF4-FFF2-40B4-BE49-F238E27FC236}">
                <a16:creationId xmlns:a16="http://schemas.microsoft.com/office/drawing/2014/main" id="{C1F4263F-D8D4-4BFA-1158-3B97DB9882A8}"/>
              </a:ext>
            </a:extLst>
          </p:cNvPr>
          <p:cNvSpPr txBox="1">
            <a:spLocks/>
          </p:cNvSpPr>
          <p:nvPr/>
        </p:nvSpPr>
        <p:spPr>
          <a:xfrm>
            <a:off x="381000" y="1"/>
            <a:ext cx="11506200" cy="1540042"/>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3600" kern="1200" cap="none" baseline="0">
                <a:solidFill>
                  <a:schemeClr val="bg1"/>
                </a:solidFill>
                <a:latin typeface="Arial Nova" panose="020B0504020202020204" pitchFamily="34" charset="0"/>
                <a:ea typeface="+mj-ea"/>
                <a:cs typeface="+mj-cs"/>
              </a:defRPr>
            </a:lvl1pPr>
          </a:lstStyle>
          <a:p>
            <a:endParaRPr lang="sv-SE" dirty="0"/>
          </a:p>
        </p:txBody>
      </p:sp>
      <p:sp>
        <p:nvSpPr>
          <p:cNvPr id="5" name="textruta 4">
            <a:extLst>
              <a:ext uri="{FF2B5EF4-FFF2-40B4-BE49-F238E27FC236}">
                <a16:creationId xmlns:a16="http://schemas.microsoft.com/office/drawing/2014/main" id="{8E84BD08-8BB2-AE8D-46FB-EE58F57098B5}"/>
              </a:ext>
            </a:extLst>
          </p:cNvPr>
          <p:cNvSpPr txBox="1"/>
          <p:nvPr/>
        </p:nvSpPr>
        <p:spPr>
          <a:xfrm>
            <a:off x="381000" y="1885630"/>
            <a:ext cx="3313779" cy="3908585"/>
          </a:xfrm>
          <a:prstGeom prst="rect">
            <a:avLst/>
          </a:prstGeom>
        </p:spPr>
        <p:txBody>
          <a:bodyPr vert="horz" lIns="91440" tIns="45720" rIns="91440" bIns="45720" rtlCol="0">
            <a:normAutofit fontScale="85000" lnSpcReduction="20000"/>
          </a:bodyPr>
          <a:lstStyle/>
          <a:p>
            <a:pPr defTabSz="914400">
              <a:lnSpc>
                <a:spcPct val="90000"/>
              </a:lnSpc>
              <a:spcAft>
                <a:spcPts val="600"/>
              </a:spcAft>
            </a:pPr>
            <a:r>
              <a:rPr lang="sv-SE" sz="2000" b="0" i="0" dirty="0">
                <a:solidFill>
                  <a:srgbClr val="222222"/>
                </a:solidFill>
                <a:effectLst/>
                <a:latin typeface="Georgia" panose="02040502050405020303" pitchFamily="18" charset="0"/>
              </a:rPr>
              <a:t>Jag vill att Rotary ska bli känd som en organisation som tar hand om sina medlemmar såväl som de samhällen vi betjänar. När du engagerar medlemmar och levererar värde kommer din klubb att bli starkare, mer attraktiv och roligare. Jag är exalterad inför vårt år som Rotaryledare. Låt oss tillsammans göra våra klubbar helt enkelt oemotståndliga!</a:t>
            </a:r>
            <a:br>
              <a:rPr lang="sv-SE" sz="2000" dirty="0"/>
            </a:br>
            <a:br>
              <a:rPr lang="sv-SE" sz="2000" dirty="0"/>
            </a:br>
            <a:r>
              <a:rPr lang="sv-SE" sz="2000" b="0" i="0" dirty="0">
                <a:solidFill>
                  <a:srgbClr val="222222"/>
                </a:solidFill>
                <a:effectLst/>
                <a:latin typeface="Georgia" panose="02040502050405020303" pitchFamily="18" charset="0"/>
              </a:rPr>
              <a:t>Vänliga hälsningar,</a:t>
            </a:r>
          </a:p>
          <a:p>
            <a:pPr defTabSz="914400">
              <a:lnSpc>
                <a:spcPct val="90000"/>
              </a:lnSpc>
              <a:spcAft>
                <a:spcPts val="600"/>
              </a:spcAft>
            </a:pPr>
            <a:br>
              <a:rPr lang="sv-SE" sz="2000" dirty="0"/>
            </a:br>
            <a:r>
              <a:rPr lang="sv-SE" sz="2000" b="0" i="0" dirty="0">
                <a:solidFill>
                  <a:srgbClr val="222222"/>
                </a:solidFill>
                <a:effectLst/>
                <a:latin typeface="Georgia" panose="02040502050405020303" pitchFamily="18" charset="0"/>
              </a:rPr>
              <a:t>Stephanie A. </a:t>
            </a:r>
            <a:r>
              <a:rPr lang="sv-SE" sz="2000" b="0" i="0" dirty="0" err="1">
                <a:solidFill>
                  <a:srgbClr val="222222"/>
                </a:solidFill>
                <a:effectLst/>
                <a:latin typeface="Georgia" panose="02040502050405020303" pitchFamily="18" charset="0"/>
              </a:rPr>
              <a:t>Urchick</a:t>
            </a:r>
            <a:br>
              <a:rPr lang="sv-SE" sz="2000" dirty="0"/>
            </a:br>
            <a:r>
              <a:rPr lang="sv-SE" sz="2000" b="0" i="0" dirty="0">
                <a:solidFill>
                  <a:srgbClr val="222222"/>
                </a:solidFill>
                <a:effectLst/>
                <a:latin typeface="Georgia" panose="02040502050405020303" pitchFamily="18" charset="0"/>
              </a:rPr>
              <a:t>President, Rotary International 2024-25</a:t>
            </a:r>
            <a:endParaRPr lang="en-US" sz="2000" dirty="0">
              <a:latin typeface="Arial Nova" panose="020B0504020202020204" pitchFamily="34" charset="0"/>
            </a:endParaRPr>
          </a:p>
          <a:p>
            <a:pPr defTabSz="914400">
              <a:lnSpc>
                <a:spcPct val="90000"/>
              </a:lnSpc>
              <a:spcAft>
                <a:spcPts val="600"/>
              </a:spcAft>
            </a:pPr>
            <a:endParaRPr lang="en-US" sz="2000" dirty="0">
              <a:latin typeface="Arial Nova" panose="020B0504020202020204" pitchFamily="34" charset="0"/>
            </a:endParaRPr>
          </a:p>
        </p:txBody>
      </p:sp>
      <p:sp>
        <p:nvSpPr>
          <p:cNvPr id="3" name="Rektangel 2">
            <a:extLst>
              <a:ext uri="{FF2B5EF4-FFF2-40B4-BE49-F238E27FC236}">
                <a16:creationId xmlns:a16="http://schemas.microsoft.com/office/drawing/2014/main" id="{623B285B-0C80-D360-7DF6-44E1CEAB0192}"/>
              </a:ext>
            </a:extLst>
          </p:cNvPr>
          <p:cNvSpPr>
            <a:spLocks noGrp="1" noRot="1" noMove="1" noResize="1" noEditPoints="1" noAdjustHandles="1" noChangeArrowheads="1" noChangeShapeType="1"/>
          </p:cNvSpPr>
          <p:nvPr/>
        </p:nvSpPr>
        <p:spPr>
          <a:xfrm>
            <a:off x="10243751" y="6017741"/>
            <a:ext cx="1742303" cy="729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157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9747-07EE-33BA-E8B4-B2E91C517AE5}"/>
              </a:ext>
            </a:extLst>
          </p:cNvPr>
          <p:cNvSpPr>
            <a:spLocks noGrp="1"/>
          </p:cNvSpPr>
          <p:nvPr>
            <p:ph type="title"/>
          </p:nvPr>
        </p:nvSpPr>
        <p:spPr/>
        <p:txBody>
          <a:bodyPr>
            <a:normAutofit/>
          </a:bodyPr>
          <a:lstStyle/>
          <a:p>
            <a:r>
              <a:rPr lang="sv-SE" sz="4400" dirty="0"/>
              <a:t>D-2355 åldersfördelning</a:t>
            </a:r>
          </a:p>
        </p:txBody>
      </p:sp>
      <p:graphicFrame>
        <p:nvGraphicFramePr>
          <p:cNvPr id="3" name="Content Placeholder 2">
            <a:extLst>
              <a:ext uri="{FF2B5EF4-FFF2-40B4-BE49-F238E27FC236}">
                <a16:creationId xmlns:a16="http://schemas.microsoft.com/office/drawing/2014/main" id="{7A814AEF-1DA1-9D30-EECD-BA56E54BB623}"/>
              </a:ext>
            </a:extLst>
          </p:cNvPr>
          <p:cNvGraphicFramePr>
            <a:graphicFrameLocks/>
          </p:cNvGraphicFramePr>
          <p:nvPr/>
        </p:nvGraphicFramePr>
        <p:xfrm>
          <a:off x="380999" y="1879600"/>
          <a:ext cx="11506200" cy="4622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2">
            <a:extLst>
              <a:ext uri="{FF2B5EF4-FFF2-40B4-BE49-F238E27FC236}">
                <a16:creationId xmlns:a16="http://schemas.microsoft.com/office/drawing/2014/main" id="{46C6C58D-C5CB-CD55-41CC-A5EC1F97E80F}"/>
              </a:ext>
            </a:extLst>
          </p:cNvPr>
          <p:cNvSpPr txBox="1"/>
          <p:nvPr/>
        </p:nvSpPr>
        <p:spPr>
          <a:xfrm>
            <a:off x="380999" y="6472624"/>
            <a:ext cx="6414052" cy="307777"/>
          </a:xfrm>
          <a:prstGeom prst="rect">
            <a:avLst/>
          </a:prstGeom>
          <a:noFill/>
        </p:spPr>
        <p:txBody>
          <a:bodyPr wrap="square" rtlCol="0">
            <a:spAutoFit/>
          </a:bodyPr>
          <a:lstStyle/>
          <a:p>
            <a:r>
              <a:rPr lang="en-SE" sz="1400" dirty="0">
                <a:latin typeface="Arial Nova" panose="020B0504020202020204" pitchFamily="34" charset="0"/>
              </a:rPr>
              <a:t>Källa: Rasmus Egeskjold, Regional Membership Officer, RI</a:t>
            </a:r>
          </a:p>
        </p:txBody>
      </p:sp>
      <p:sp>
        <p:nvSpPr>
          <p:cNvPr id="5" name="Rektangel 4">
            <a:extLst>
              <a:ext uri="{FF2B5EF4-FFF2-40B4-BE49-F238E27FC236}">
                <a16:creationId xmlns:a16="http://schemas.microsoft.com/office/drawing/2014/main" id="{6F35FA60-539C-87A8-6ACD-F66E86F636B6}"/>
              </a:ext>
            </a:extLst>
          </p:cNvPr>
          <p:cNvSpPr>
            <a:spLocks noGrp="1" noRot="1" noMove="1" noResize="1" noEditPoints="1" noAdjustHandles="1" noChangeArrowheads="1" noChangeShapeType="1"/>
          </p:cNvSpPr>
          <p:nvPr/>
        </p:nvSpPr>
        <p:spPr>
          <a:xfrm>
            <a:off x="10243751" y="6017741"/>
            <a:ext cx="1742303" cy="729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204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339029"/>
            <a:ext cx="12192000" cy="1289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4800" b="1" dirty="0">
                <a:solidFill>
                  <a:schemeClr val="bg1"/>
                </a:solidFill>
                <a:latin typeface="Arial" panose="020B0604020202020204" pitchFamily="34" charset="0"/>
                <a:cs typeface="Arial" panose="020B0604020202020204" pitchFamily="34" charset="0"/>
              </a:rPr>
              <a:t>Ett modernt medlemskap</a:t>
            </a:r>
          </a:p>
          <a:p>
            <a:pPr marL="0" indent="0" algn="ctr">
              <a:buNone/>
            </a:pPr>
            <a:r>
              <a:rPr lang="sv-SE" sz="2400" b="1" dirty="0">
                <a:solidFill>
                  <a:schemeClr val="bg1"/>
                </a:solidFill>
                <a:latin typeface="Arial" panose="020B0604020202020204" pitchFamily="34" charset="0"/>
                <a:cs typeface="Arial" panose="020B0604020202020204" pitchFamily="34" charset="0"/>
              </a:rPr>
              <a:t>-</a:t>
            </a:r>
            <a:r>
              <a:rPr lang="sv-SE" sz="4800" b="1" dirty="0">
                <a:solidFill>
                  <a:schemeClr val="bg1"/>
                </a:solidFill>
                <a:latin typeface="Arial" panose="020B0604020202020204" pitchFamily="34" charset="0"/>
                <a:cs typeface="Arial" panose="020B0604020202020204" pitchFamily="34" charset="0"/>
              </a:rPr>
              <a:t> </a:t>
            </a:r>
            <a:r>
              <a:rPr lang="sv-SE" b="1" dirty="0">
                <a:solidFill>
                  <a:schemeClr val="bg1"/>
                </a:solidFill>
                <a:latin typeface="Arial" panose="020B0604020202020204" pitchFamily="34" charset="0"/>
                <a:cs typeface="Arial" panose="020B0604020202020204" pitchFamily="34" charset="0"/>
              </a:rPr>
              <a:t>Ditt bidrag till förändring</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5753" y="5013883"/>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5DAA"/>
                </a:solidFill>
              </a:rPr>
              <a:t>PDG Anna König, Rotary Coordinator Zone 17</a:t>
            </a:r>
          </a:p>
        </p:txBody>
      </p:sp>
      <p:pic>
        <p:nvPicPr>
          <p:cNvPr id="2" name="Platshållare för innehåll 6" descr="En bild som visar Grafik, grafisk design&#10;&#10;Automatiskt genererad beskrivning">
            <a:extLst>
              <a:ext uri="{FF2B5EF4-FFF2-40B4-BE49-F238E27FC236}">
                <a16:creationId xmlns:a16="http://schemas.microsoft.com/office/drawing/2014/main" id="{741C5D35-C0CD-DC41-91A1-8648312B3C03}"/>
              </a:ext>
            </a:extLst>
          </p:cNvPr>
          <p:cNvPicPr>
            <a:picLocks noChangeAspect="1"/>
          </p:cNvPicPr>
          <p:nvPr/>
        </p:nvPicPr>
        <p:blipFill>
          <a:blip r:embed="rId6"/>
          <a:stretch>
            <a:fillRect/>
          </a:stretch>
        </p:blipFill>
        <p:spPr>
          <a:xfrm>
            <a:off x="8201139" y="670912"/>
            <a:ext cx="3368781" cy="1997206"/>
          </a:xfrm>
          <a:prstGeom prst="rect">
            <a:avLst/>
          </a:prstGeom>
        </p:spPr>
      </p:pic>
    </p:spTree>
    <p:custDataLst>
      <p:tags r:id="rId1"/>
    </p:custDataLst>
    <p:extLst>
      <p:ext uri="{BB962C8B-B14F-4D97-AF65-F5344CB8AC3E}">
        <p14:creationId xmlns:p14="http://schemas.microsoft.com/office/powerpoint/2010/main" val="251914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7E65E-C629-2BC5-46C6-17794DF0C0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82D8AB-36BA-945C-6BE5-5685DD3FED4A}"/>
              </a:ext>
            </a:extLst>
          </p:cNvPr>
          <p:cNvSpPr>
            <a:spLocks noGrp="1"/>
          </p:cNvSpPr>
          <p:nvPr>
            <p:ph type="title"/>
          </p:nvPr>
        </p:nvSpPr>
        <p:spPr/>
        <p:txBody>
          <a:bodyPr/>
          <a:lstStyle/>
          <a:p>
            <a:endParaRPr lang="en-SE" dirty="0"/>
          </a:p>
        </p:txBody>
      </p:sp>
      <p:grpSp>
        <p:nvGrpSpPr>
          <p:cNvPr id="4" name="Group 3">
            <a:extLst>
              <a:ext uri="{FF2B5EF4-FFF2-40B4-BE49-F238E27FC236}">
                <a16:creationId xmlns:a16="http://schemas.microsoft.com/office/drawing/2014/main" id="{62E466D3-79BB-647F-BE1B-CC6DE530B809}"/>
              </a:ext>
            </a:extLst>
          </p:cNvPr>
          <p:cNvGrpSpPr/>
          <p:nvPr/>
        </p:nvGrpSpPr>
        <p:grpSpPr>
          <a:xfrm>
            <a:off x="381001" y="2592493"/>
            <a:ext cx="11506199" cy="2205450"/>
            <a:chOff x="0" y="914722"/>
            <a:chExt cx="11506199" cy="2205450"/>
          </a:xfrm>
        </p:grpSpPr>
        <p:sp>
          <p:nvSpPr>
            <p:cNvPr id="6" name="Rounded Rectangle 5">
              <a:extLst>
                <a:ext uri="{FF2B5EF4-FFF2-40B4-BE49-F238E27FC236}">
                  <a16:creationId xmlns:a16="http://schemas.microsoft.com/office/drawing/2014/main" id="{EB5827FC-1D62-22A5-AF8A-AC0F29271757}"/>
                </a:ext>
              </a:extLst>
            </p:cNvPr>
            <p:cNvSpPr/>
            <p:nvPr/>
          </p:nvSpPr>
          <p:spPr>
            <a:xfrm>
              <a:off x="0" y="914722"/>
              <a:ext cx="11506199" cy="2205450"/>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a:lstStyle/>
            <a:p>
              <a:endParaRPr lang="en-SE"/>
            </a:p>
          </p:txBody>
        </p:sp>
        <p:sp>
          <p:nvSpPr>
            <p:cNvPr id="7" name="Rounded Rectangle 4">
              <a:extLst>
                <a:ext uri="{FF2B5EF4-FFF2-40B4-BE49-F238E27FC236}">
                  <a16:creationId xmlns:a16="http://schemas.microsoft.com/office/drawing/2014/main" id="{4EAB0D9D-0855-0E65-D505-CB1786C28250}"/>
                </a:ext>
              </a:extLst>
            </p:cNvPr>
            <p:cNvSpPr txBox="1"/>
            <p:nvPr/>
          </p:nvSpPr>
          <p:spPr>
            <a:xfrm>
              <a:off x="107661" y="1022383"/>
              <a:ext cx="11290877" cy="1990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“This is a changing world; we must be prepared to change with it. The story of Rotary will have to be written again and again.”</a:t>
              </a:r>
              <a:r>
                <a:rPr lang="en-US" sz="4000" i="1" kern="1200" dirty="0"/>
                <a:t>- </a:t>
              </a:r>
              <a:r>
                <a:rPr lang="en-US" sz="3200" i="1" kern="1200" dirty="0"/>
                <a:t>Paul Harris</a:t>
              </a:r>
            </a:p>
          </p:txBody>
        </p:sp>
      </p:grpSp>
    </p:spTree>
    <p:custDataLst>
      <p:tags r:id="rId1"/>
    </p:custDataLst>
    <p:extLst>
      <p:ext uri="{BB962C8B-B14F-4D97-AF65-F5344CB8AC3E}">
        <p14:creationId xmlns:p14="http://schemas.microsoft.com/office/powerpoint/2010/main" val="336449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7E65E-C629-2BC5-46C6-17794DF0C0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EA677CF-020D-066E-D607-FE46CFD46A9C}"/>
              </a:ext>
            </a:extLst>
          </p:cNvPr>
          <p:cNvSpPr>
            <a:spLocks noGrp="1"/>
          </p:cNvSpPr>
          <p:nvPr>
            <p:ph type="title"/>
          </p:nvPr>
        </p:nvSpPr>
        <p:spPr/>
        <p:txBody>
          <a:bodyPr>
            <a:normAutofit/>
          </a:bodyPr>
          <a:lstStyle/>
          <a:p>
            <a:pPr lvl="0"/>
            <a:r>
              <a:rPr lang="en-US" dirty="0"/>
              <a:t>Rotary </a:t>
            </a:r>
            <a:endParaRPr lang="en-US" b="0" i="1" dirty="0"/>
          </a:p>
        </p:txBody>
      </p:sp>
      <p:sp>
        <p:nvSpPr>
          <p:cNvPr id="9" name="textruta 8">
            <a:extLst>
              <a:ext uri="{FF2B5EF4-FFF2-40B4-BE49-F238E27FC236}">
                <a16:creationId xmlns:a16="http://schemas.microsoft.com/office/drawing/2014/main" id="{A0B5E001-5003-11E6-737D-F3DB05887507}"/>
              </a:ext>
            </a:extLst>
          </p:cNvPr>
          <p:cNvSpPr txBox="1"/>
          <p:nvPr/>
        </p:nvSpPr>
        <p:spPr>
          <a:xfrm>
            <a:off x="562192" y="2828835"/>
            <a:ext cx="10557325" cy="1200329"/>
          </a:xfrm>
          <a:prstGeom prst="rect">
            <a:avLst/>
          </a:prstGeom>
          <a:noFill/>
        </p:spPr>
        <p:txBody>
          <a:bodyPr wrap="square" rtlCol="0">
            <a:spAutoFit/>
          </a:bodyPr>
          <a:lstStyle/>
          <a:p>
            <a:r>
              <a:rPr lang="sv-SE" sz="2400" dirty="0">
                <a:solidFill>
                  <a:srgbClr val="002060"/>
                </a:solidFill>
              </a:rPr>
              <a:t>Rotary är en medlemsorganisation där medlemmarna använder sina yrkeskompetenser och övriga erfarenheter för att göra världen, och lokalsamhället, till en lite bättre plats.</a:t>
            </a:r>
          </a:p>
        </p:txBody>
      </p:sp>
    </p:spTree>
    <p:custDataLst>
      <p:tags r:id="rId1"/>
    </p:custDataLst>
    <p:extLst>
      <p:ext uri="{BB962C8B-B14F-4D97-AF65-F5344CB8AC3E}">
        <p14:creationId xmlns:p14="http://schemas.microsoft.com/office/powerpoint/2010/main" val="276562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7E65E-C629-2BC5-46C6-17794DF0C0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EA677CF-020D-066E-D607-FE46CFD46A9C}"/>
              </a:ext>
            </a:extLst>
          </p:cNvPr>
          <p:cNvSpPr>
            <a:spLocks noGrp="1"/>
          </p:cNvSpPr>
          <p:nvPr>
            <p:ph type="title"/>
          </p:nvPr>
        </p:nvSpPr>
        <p:spPr/>
        <p:txBody>
          <a:bodyPr/>
          <a:lstStyle/>
          <a:p>
            <a:pPr lvl="0"/>
            <a:r>
              <a:rPr lang="sv-SE" dirty="0"/>
              <a:t>Rotarys syfte </a:t>
            </a:r>
            <a:r>
              <a:rPr lang="sv-SE" sz="2800" b="0" i="1" cap="none" dirty="0"/>
              <a:t>(</a:t>
            </a:r>
            <a:r>
              <a:rPr lang="sv-SE" sz="2800" b="0" i="1" cap="none" dirty="0" err="1"/>
              <a:t>Object</a:t>
            </a:r>
            <a:r>
              <a:rPr lang="sv-SE" sz="2800" b="0" i="1" cap="none" dirty="0"/>
              <a:t> </a:t>
            </a:r>
            <a:r>
              <a:rPr lang="sv-SE" sz="2800" b="0" i="1" cap="none" dirty="0" err="1"/>
              <a:t>of</a:t>
            </a:r>
            <a:r>
              <a:rPr lang="sv-SE" sz="2800" b="0" i="1" cap="none" dirty="0"/>
              <a:t> Rotary)</a:t>
            </a:r>
            <a:endParaRPr lang="sv-SE" b="0" i="1" dirty="0"/>
          </a:p>
        </p:txBody>
      </p:sp>
      <p:sp>
        <p:nvSpPr>
          <p:cNvPr id="9" name="textruta 8">
            <a:extLst>
              <a:ext uri="{FF2B5EF4-FFF2-40B4-BE49-F238E27FC236}">
                <a16:creationId xmlns:a16="http://schemas.microsoft.com/office/drawing/2014/main" id="{A0B5E001-5003-11E6-737D-F3DB05887507}"/>
              </a:ext>
            </a:extLst>
          </p:cNvPr>
          <p:cNvSpPr txBox="1"/>
          <p:nvPr/>
        </p:nvSpPr>
        <p:spPr>
          <a:xfrm>
            <a:off x="539043" y="1804086"/>
            <a:ext cx="10557325" cy="4524315"/>
          </a:xfrm>
          <a:prstGeom prst="rect">
            <a:avLst/>
          </a:prstGeom>
          <a:noFill/>
        </p:spPr>
        <p:txBody>
          <a:bodyPr wrap="square" rtlCol="0">
            <a:spAutoFit/>
          </a:bodyPr>
          <a:lstStyle/>
          <a:p>
            <a:r>
              <a:rPr lang="sv-SE" sz="2400" i="1" dirty="0" err="1">
                <a:solidFill>
                  <a:srgbClr val="002060"/>
                </a:solidFill>
              </a:rPr>
              <a:t>Första</a:t>
            </a:r>
            <a:r>
              <a:rPr lang="sv-SE" sz="2400" i="1" dirty="0">
                <a:solidFill>
                  <a:srgbClr val="002060"/>
                </a:solidFill>
              </a:rPr>
              <a:t>:</a:t>
            </a:r>
            <a:r>
              <a:rPr lang="sv-SE" sz="2400" dirty="0">
                <a:solidFill>
                  <a:srgbClr val="002060"/>
                </a:solidFill>
              </a:rPr>
              <a:t> 	Utveckla </a:t>
            </a:r>
            <a:r>
              <a:rPr lang="sv-SE" sz="2400" dirty="0">
                <a:solidFill>
                  <a:schemeClr val="accent2"/>
                </a:solidFill>
              </a:rPr>
              <a:t>personliga kontakter</a:t>
            </a:r>
            <a:r>
              <a:rPr lang="sv-SE" sz="2400" dirty="0">
                <a:solidFill>
                  <a:schemeClr val="accent4"/>
                </a:solidFill>
              </a:rPr>
              <a:t> </a:t>
            </a:r>
            <a:r>
              <a:rPr lang="sv-SE" sz="2400" dirty="0">
                <a:solidFill>
                  <a:srgbClr val="002060"/>
                </a:solidFill>
              </a:rPr>
              <a:t>som ett medel </a:t>
            </a:r>
            <a:r>
              <a:rPr lang="sv-SE" sz="2400" dirty="0" err="1">
                <a:solidFill>
                  <a:srgbClr val="002060"/>
                </a:solidFill>
              </a:rPr>
              <a:t>för</a:t>
            </a:r>
            <a:r>
              <a:rPr lang="sv-SE" sz="2400" dirty="0">
                <a:solidFill>
                  <a:srgbClr val="002060"/>
                </a:solidFill>
              </a:rPr>
              <a:t> service.</a:t>
            </a:r>
          </a:p>
          <a:p>
            <a:endParaRPr lang="sv-SE" sz="2400" dirty="0">
              <a:solidFill>
                <a:srgbClr val="002060"/>
              </a:solidFill>
            </a:endParaRPr>
          </a:p>
          <a:p>
            <a:r>
              <a:rPr lang="sv-SE" sz="2400" i="1" dirty="0">
                <a:solidFill>
                  <a:srgbClr val="002060"/>
                </a:solidFill>
              </a:rPr>
              <a:t>Andra:</a:t>
            </a:r>
            <a:r>
              <a:rPr lang="sv-SE" sz="2400" dirty="0">
                <a:solidFill>
                  <a:srgbClr val="002060"/>
                </a:solidFill>
              </a:rPr>
              <a:t> 		</a:t>
            </a:r>
            <a:r>
              <a:rPr lang="sv-SE" sz="2400" dirty="0" err="1">
                <a:solidFill>
                  <a:srgbClr val="002060"/>
                </a:solidFill>
              </a:rPr>
              <a:t>Hålla</a:t>
            </a:r>
            <a:r>
              <a:rPr lang="sv-SE" sz="2400" dirty="0">
                <a:solidFill>
                  <a:srgbClr val="002060"/>
                </a:solidFill>
              </a:rPr>
              <a:t> </a:t>
            </a:r>
            <a:r>
              <a:rPr lang="sv-SE" sz="2400" dirty="0" err="1">
                <a:solidFill>
                  <a:schemeClr val="accent2"/>
                </a:solidFill>
              </a:rPr>
              <a:t>höga</a:t>
            </a:r>
            <a:r>
              <a:rPr lang="sv-SE" sz="2400" dirty="0">
                <a:solidFill>
                  <a:schemeClr val="accent2"/>
                </a:solidFill>
              </a:rPr>
              <a:t> etiska standarder</a:t>
            </a:r>
            <a:r>
              <a:rPr lang="sv-SE" sz="2400" dirty="0">
                <a:solidFill>
                  <a:schemeClr val="accent4"/>
                </a:solidFill>
              </a:rPr>
              <a:t> </a:t>
            </a:r>
            <a:r>
              <a:rPr lang="sv-SE" sz="2400" dirty="0">
                <a:solidFill>
                  <a:srgbClr val="002060"/>
                </a:solidFill>
              </a:rPr>
              <a:t>inom </a:t>
            </a:r>
            <a:r>
              <a:rPr lang="sv-SE" sz="2400" dirty="0" err="1">
                <a:solidFill>
                  <a:srgbClr val="002060"/>
                </a:solidFill>
              </a:rPr>
              <a:t>affärs</a:t>
            </a:r>
            <a:r>
              <a:rPr lang="sv-SE" sz="2400" dirty="0">
                <a:solidFill>
                  <a:srgbClr val="002060"/>
                </a:solidFill>
              </a:rPr>
              <a:t>- och yrkeslivet, 				</a:t>
            </a:r>
            <a:r>
              <a:rPr lang="sv-SE" sz="2400" dirty="0" err="1">
                <a:solidFill>
                  <a:srgbClr val="002060"/>
                </a:solidFill>
              </a:rPr>
              <a:t>erkänna</a:t>
            </a:r>
            <a:r>
              <a:rPr lang="sv-SE" sz="2400" dirty="0">
                <a:solidFill>
                  <a:srgbClr val="002060"/>
                </a:solidFill>
              </a:rPr>
              <a:t> varje </a:t>
            </a:r>
            <a:r>
              <a:rPr lang="sv-SE" sz="2400" dirty="0" err="1">
                <a:solidFill>
                  <a:srgbClr val="002060"/>
                </a:solidFill>
              </a:rPr>
              <a:t>förmånlig</a:t>
            </a:r>
            <a:r>
              <a:rPr lang="sv-SE" sz="2400" dirty="0">
                <a:solidFill>
                  <a:srgbClr val="002060"/>
                </a:solidFill>
              </a:rPr>
              <a:t> verksamhets </a:t>
            </a:r>
            <a:r>
              <a:rPr lang="sv-SE" sz="2400" dirty="0" err="1">
                <a:solidFill>
                  <a:srgbClr val="002060"/>
                </a:solidFill>
              </a:rPr>
              <a:t>värde</a:t>
            </a:r>
            <a:r>
              <a:rPr lang="sv-SE" sz="2400" dirty="0">
                <a:solidFill>
                  <a:srgbClr val="002060"/>
                </a:solidFill>
              </a:rPr>
              <a:t> och varje rotarians 			</a:t>
            </a:r>
            <a:r>
              <a:rPr lang="sv-SE" sz="2400" dirty="0" err="1">
                <a:solidFill>
                  <a:srgbClr val="002060"/>
                </a:solidFill>
              </a:rPr>
              <a:t>strävan</a:t>
            </a:r>
            <a:r>
              <a:rPr lang="sv-SE" sz="2400" dirty="0">
                <a:solidFill>
                  <a:srgbClr val="002060"/>
                </a:solidFill>
              </a:rPr>
              <a:t> att </a:t>
            </a:r>
            <a:r>
              <a:rPr lang="sv-SE" sz="2400" dirty="0" err="1">
                <a:solidFill>
                  <a:srgbClr val="002060"/>
                </a:solidFill>
              </a:rPr>
              <a:t>höja</a:t>
            </a:r>
            <a:r>
              <a:rPr lang="sv-SE" sz="2400" dirty="0">
                <a:solidFill>
                  <a:srgbClr val="002060"/>
                </a:solidFill>
              </a:rPr>
              <a:t> sitt yrke till ett medel </a:t>
            </a:r>
            <a:r>
              <a:rPr lang="sv-SE" sz="2400" dirty="0" err="1">
                <a:solidFill>
                  <a:srgbClr val="002060"/>
                </a:solidFill>
              </a:rPr>
              <a:t>för</a:t>
            </a:r>
            <a:r>
              <a:rPr lang="sv-SE" sz="2400" dirty="0">
                <a:solidFill>
                  <a:srgbClr val="002060"/>
                </a:solidFill>
              </a:rPr>
              <a:t> service i </a:t>
            </a:r>
            <a:r>
              <a:rPr lang="sv-SE" sz="2400" dirty="0" err="1">
                <a:solidFill>
                  <a:srgbClr val="002060"/>
                </a:solidFill>
              </a:rPr>
              <a:t>samhället</a:t>
            </a:r>
            <a:r>
              <a:rPr lang="sv-SE" sz="2400" dirty="0">
                <a:solidFill>
                  <a:srgbClr val="002060"/>
                </a:solidFill>
              </a:rPr>
              <a:t>.</a:t>
            </a:r>
          </a:p>
          <a:p>
            <a:endParaRPr lang="sv-SE" sz="2400" dirty="0">
              <a:solidFill>
                <a:srgbClr val="002060"/>
              </a:solidFill>
            </a:endParaRPr>
          </a:p>
          <a:p>
            <a:r>
              <a:rPr lang="sv-SE" sz="2400" i="1" dirty="0">
                <a:solidFill>
                  <a:srgbClr val="002060"/>
                </a:solidFill>
              </a:rPr>
              <a:t>Tredje:</a:t>
            </a:r>
            <a:r>
              <a:rPr lang="sv-SE" sz="2400" dirty="0">
                <a:solidFill>
                  <a:srgbClr val="002060"/>
                </a:solidFill>
              </a:rPr>
              <a:t> 		</a:t>
            </a:r>
            <a:r>
              <a:rPr lang="sv-SE" sz="2400" dirty="0" err="1">
                <a:solidFill>
                  <a:srgbClr val="002060"/>
                </a:solidFill>
              </a:rPr>
              <a:t>Använda</a:t>
            </a:r>
            <a:r>
              <a:rPr lang="sv-SE" sz="2400" dirty="0">
                <a:solidFill>
                  <a:srgbClr val="002060"/>
                </a:solidFill>
              </a:rPr>
              <a:t> </a:t>
            </a:r>
            <a:r>
              <a:rPr lang="sv-SE" sz="2400" dirty="0">
                <a:solidFill>
                  <a:schemeClr val="accent2"/>
                </a:solidFill>
              </a:rPr>
              <a:t>serviceidealet</a:t>
            </a:r>
            <a:r>
              <a:rPr lang="sv-SE" sz="2400" dirty="0">
                <a:solidFill>
                  <a:srgbClr val="002060"/>
                </a:solidFill>
              </a:rPr>
              <a:t> i varje rotarians liv som </a:t>
            </a:r>
            <a:r>
              <a:rPr lang="sv-SE" sz="2400" dirty="0" err="1">
                <a:solidFill>
                  <a:srgbClr val="002060"/>
                </a:solidFill>
              </a:rPr>
              <a:t>människa</a:t>
            </a:r>
            <a:r>
              <a:rPr lang="sv-SE" sz="2400" dirty="0">
                <a:solidFill>
                  <a:srgbClr val="002060"/>
                </a:solidFill>
              </a:rPr>
              <a:t>, 				yrkesperson och </a:t>
            </a:r>
            <a:r>
              <a:rPr lang="sv-SE" sz="2400" dirty="0" err="1">
                <a:solidFill>
                  <a:srgbClr val="002060"/>
                </a:solidFill>
              </a:rPr>
              <a:t>samhällsmedborgare</a:t>
            </a:r>
            <a:r>
              <a:rPr lang="sv-SE" sz="2400" dirty="0">
                <a:solidFill>
                  <a:srgbClr val="002060"/>
                </a:solidFill>
              </a:rPr>
              <a:t>.</a:t>
            </a:r>
          </a:p>
          <a:p>
            <a:endParaRPr lang="sv-SE" sz="2400" dirty="0">
              <a:solidFill>
                <a:srgbClr val="002060"/>
              </a:solidFill>
            </a:endParaRPr>
          </a:p>
          <a:p>
            <a:r>
              <a:rPr lang="sv-SE" sz="2400" i="1" dirty="0" err="1">
                <a:solidFill>
                  <a:srgbClr val="002060"/>
                </a:solidFill>
              </a:rPr>
              <a:t>Fjärde</a:t>
            </a:r>
            <a:r>
              <a:rPr lang="sv-SE" sz="2400" i="1" dirty="0">
                <a:solidFill>
                  <a:srgbClr val="002060"/>
                </a:solidFill>
              </a:rPr>
              <a:t>:</a:t>
            </a:r>
            <a:r>
              <a:rPr lang="sv-SE" sz="2400" dirty="0">
                <a:solidFill>
                  <a:srgbClr val="002060"/>
                </a:solidFill>
              </a:rPr>
              <a:t> 	</a:t>
            </a:r>
            <a:r>
              <a:rPr lang="sv-SE" sz="2400" dirty="0" err="1">
                <a:solidFill>
                  <a:srgbClr val="002060"/>
                </a:solidFill>
              </a:rPr>
              <a:t>Främja</a:t>
            </a:r>
            <a:r>
              <a:rPr lang="sv-SE" sz="2400" dirty="0">
                <a:solidFill>
                  <a:srgbClr val="002060"/>
                </a:solidFill>
              </a:rPr>
              <a:t> </a:t>
            </a:r>
            <a:r>
              <a:rPr lang="sv-SE" sz="2400" dirty="0">
                <a:solidFill>
                  <a:schemeClr val="accent2"/>
                </a:solidFill>
              </a:rPr>
              <a:t>internationell </a:t>
            </a:r>
            <a:r>
              <a:rPr lang="sv-SE" sz="2400" dirty="0" err="1">
                <a:solidFill>
                  <a:schemeClr val="accent2"/>
                </a:solidFill>
              </a:rPr>
              <a:t>förståelse</a:t>
            </a:r>
            <a:r>
              <a:rPr lang="sv-SE" sz="2400" dirty="0">
                <a:solidFill>
                  <a:schemeClr val="accent2"/>
                </a:solidFill>
              </a:rPr>
              <a:t>, goodwill och fred </a:t>
            </a:r>
            <a:r>
              <a:rPr lang="sv-SE" sz="2400" dirty="0">
                <a:solidFill>
                  <a:srgbClr val="002060"/>
                </a:solidFill>
              </a:rPr>
              <a:t>genom en 			</a:t>
            </a:r>
            <a:r>
              <a:rPr lang="sv-SE" sz="2400" dirty="0" err="1">
                <a:solidFill>
                  <a:srgbClr val="002060"/>
                </a:solidFill>
              </a:rPr>
              <a:t>världsomfattande</a:t>
            </a:r>
            <a:r>
              <a:rPr lang="sv-SE" sz="2400" dirty="0">
                <a:solidFill>
                  <a:srgbClr val="002060"/>
                </a:solidFill>
              </a:rPr>
              <a:t> gemenskap av personer </a:t>
            </a:r>
            <a:r>
              <a:rPr lang="sv-SE" sz="2400" dirty="0" err="1">
                <a:solidFill>
                  <a:srgbClr val="002060"/>
                </a:solidFill>
              </a:rPr>
              <a:t>från</a:t>
            </a:r>
            <a:r>
              <a:rPr lang="sv-SE" sz="2400" dirty="0">
                <a:solidFill>
                  <a:srgbClr val="002060"/>
                </a:solidFill>
              </a:rPr>
              <a:t> </a:t>
            </a:r>
            <a:r>
              <a:rPr lang="sv-SE" sz="2400" dirty="0" err="1">
                <a:solidFill>
                  <a:srgbClr val="002060"/>
                </a:solidFill>
              </a:rPr>
              <a:t>affärs</a:t>
            </a:r>
            <a:r>
              <a:rPr lang="sv-SE" sz="2400" dirty="0">
                <a:solidFill>
                  <a:srgbClr val="002060"/>
                </a:solidFill>
              </a:rPr>
              <a:t>- och 				yrkeslivet, </a:t>
            </a:r>
            <a:r>
              <a:rPr lang="sv-SE" sz="2400" dirty="0" err="1">
                <a:solidFill>
                  <a:srgbClr val="002060"/>
                </a:solidFill>
              </a:rPr>
              <a:t>förenade</a:t>
            </a:r>
            <a:r>
              <a:rPr lang="sv-SE" sz="2400" dirty="0">
                <a:solidFill>
                  <a:srgbClr val="002060"/>
                </a:solidFill>
              </a:rPr>
              <a:t> genom serviceidealet.</a:t>
            </a:r>
          </a:p>
        </p:txBody>
      </p:sp>
    </p:spTree>
    <p:custDataLst>
      <p:tags r:id="rId1"/>
    </p:custDataLst>
    <p:extLst>
      <p:ext uri="{BB962C8B-B14F-4D97-AF65-F5344CB8AC3E}">
        <p14:creationId xmlns:p14="http://schemas.microsoft.com/office/powerpoint/2010/main" val="321267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7FC72-E628-06C7-C128-E7AB0597AD9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52F031-A57C-3A70-84C6-41C1341326B3}"/>
              </a:ext>
            </a:extLst>
          </p:cNvPr>
          <p:cNvSpPr>
            <a:spLocks noGrp="1"/>
          </p:cNvSpPr>
          <p:nvPr>
            <p:ph type="title"/>
          </p:nvPr>
        </p:nvSpPr>
        <p:spPr/>
        <p:txBody>
          <a:bodyPr/>
          <a:lstStyle/>
          <a:p>
            <a:pPr lvl="0"/>
            <a:r>
              <a:rPr lang="en-US" dirty="0" err="1"/>
              <a:t>Våra</a:t>
            </a:r>
            <a:r>
              <a:rPr lang="en-US" dirty="0"/>
              <a:t> </a:t>
            </a:r>
            <a:r>
              <a:rPr lang="en-US" dirty="0" err="1"/>
              <a:t>kärnvärden</a:t>
            </a:r>
            <a:r>
              <a:rPr lang="en-US" dirty="0"/>
              <a:t> </a:t>
            </a:r>
            <a:r>
              <a:rPr lang="en-US" sz="2800" b="0" i="1" cap="none" dirty="0"/>
              <a:t>(Our Core values)</a:t>
            </a:r>
            <a:endParaRPr lang="en-US" b="0" i="1" dirty="0"/>
          </a:p>
        </p:txBody>
      </p:sp>
      <p:sp>
        <p:nvSpPr>
          <p:cNvPr id="9" name="Pladsholder til indhold 6">
            <a:extLst>
              <a:ext uri="{FF2B5EF4-FFF2-40B4-BE49-F238E27FC236}">
                <a16:creationId xmlns:a16="http://schemas.microsoft.com/office/drawing/2014/main" id="{FF4B6661-5D55-8FD6-E422-23687A0D80C7}"/>
              </a:ext>
            </a:extLst>
          </p:cNvPr>
          <p:cNvSpPr txBox="1">
            <a:spLocks/>
          </p:cNvSpPr>
          <p:nvPr/>
        </p:nvSpPr>
        <p:spPr>
          <a:xfrm>
            <a:off x="1358900" y="2316378"/>
            <a:ext cx="9388755" cy="41098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r>
              <a:rPr lang="sv-SE" b="1" cap="small" dirty="0">
                <a:solidFill>
                  <a:schemeClr val="accent2"/>
                </a:solidFill>
              </a:rPr>
              <a:t>Gemenskap </a:t>
            </a:r>
            <a:r>
              <a:rPr lang="sv-SE" b="1" cap="small" dirty="0">
                <a:solidFill>
                  <a:srgbClr val="002060"/>
                </a:solidFill>
              </a:rPr>
              <a:t>och global förståelse</a:t>
            </a:r>
            <a:br>
              <a:rPr lang="sv-SE" b="1" cap="small" dirty="0">
                <a:solidFill>
                  <a:srgbClr val="002060"/>
                </a:solidFill>
              </a:rPr>
            </a:br>
            <a:r>
              <a:rPr lang="sv-SE" i="1" dirty="0">
                <a:solidFill>
                  <a:srgbClr val="002060"/>
                </a:solidFill>
              </a:rPr>
              <a:t>Vi bygger livslånga relationer</a:t>
            </a:r>
          </a:p>
          <a:p>
            <a:pPr marL="0" indent="0" algn="ctr">
              <a:spcAft>
                <a:spcPts val="600"/>
              </a:spcAft>
              <a:buFont typeface="Arial" panose="020B0604020202020204" pitchFamily="34" charset="0"/>
              <a:buNone/>
            </a:pPr>
            <a:r>
              <a:rPr lang="sv-SE" b="1" cap="small" dirty="0">
                <a:solidFill>
                  <a:srgbClr val="002060"/>
                </a:solidFill>
              </a:rPr>
              <a:t>Etiska normer och </a:t>
            </a:r>
            <a:r>
              <a:rPr lang="sv-SE" b="1" cap="small" dirty="0">
                <a:solidFill>
                  <a:schemeClr val="accent2"/>
                </a:solidFill>
              </a:rPr>
              <a:t>integritet</a:t>
            </a:r>
            <a:r>
              <a:rPr lang="sv-SE" dirty="0">
                <a:solidFill>
                  <a:srgbClr val="002060"/>
                </a:solidFill>
              </a:rPr>
              <a:t> </a:t>
            </a:r>
            <a:br>
              <a:rPr lang="sv-SE" dirty="0">
                <a:solidFill>
                  <a:srgbClr val="002060"/>
                </a:solidFill>
              </a:rPr>
            </a:br>
            <a:r>
              <a:rPr lang="sv-SE" i="1" dirty="0">
                <a:solidFill>
                  <a:srgbClr val="002060"/>
                </a:solidFill>
              </a:rPr>
              <a:t>Vi infriar våra löften</a:t>
            </a:r>
          </a:p>
          <a:p>
            <a:pPr marL="0" indent="0" algn="ctr">
              <a:spcAft>
                <a:spcPts val="600"/>
              </a:spcAft>
              <a:buFont typeface="Arial" panose="020B0604020202020204" pitchFamily="34" charset="0"/>
              <a:buNone/>
            </a:pPr>
            <a:r>
              <a:rPr lang="sv-SE" b="1" cap="small" spc="300" dirty="0">
                <a:solidFill>
                  <a:schemeClr val="accent2"/>
                </a:solidFill>
              </a:rPr>
              <a:t>mångfald</a:t>
            </a:r>
            <a:r>
              <a:rPr lang="sv-SE" dirty="0">
                <a:solidFill>
                  <a:schemeClr val="accent2"/>
                </a:solidFill>
              </a:rPr>
              <a:t> </a:t>
            </a:r>
            <a:br>
              <a:rPr lang="sv-SE" dirty="0">
                <a:solidFill>
                  <a:srgbClr val="002060"/>
                </a:solidFill>
              </a:rPr>
            </a:br>
            <a:r>
              <a:rPr lang="sv-SE" i="1" dirty="0">
                <a:solidFill>
                  <a:srgbClr val="002060"/>
                </a:solidFill>
              </a:rPr>
              <a:t>Vi förenar olika perspektiv och synvinklar</a:t>
            </a:r>
          </a:p>
          <a:p>
            <a:pPr marL="0" indent="0" algn="ctr">
              <a:spcAft>
                <a:spcPts val="600"/>
              </a:spcAft>
              <a:buNone/>
            </a:pPr>
            <a:r>
              <a:rPr lang="sv-SE" b="1" cap="small" dirty="0">
                <a:solidFill>
                  <a:srgbClr val="002060"/>
                </a:solidFill>
              </a:rPr>
              <a:t>Yrkesexpertis, </a:t>
            </a:r>
            <a:r>
              <a:rPr lang="sv-SE" b="1" cap="small" dirty="0">
                <a:solidFill>
                  <a:schemeClr val="accent2"/>
                </a:solidFill>
              </a:rPr>
              <a:t>hjälparbete</a:t>
            </a:r>
            <a:r>
              <a:rPr lang="sv-SE" dirty="0">
                <a:solidFill>
                  <a:srgbClr val="002060"/>
                </a:solidFill>
              </a:rPr>
              <a:t> </a:t>
            </a:r>
            <a:r>
              <a:rPr lang="sv-SE" b="1" cap="small" spc="300" dirty="0">
                <a:solidFill>
                  <a:srgbClr val="002060"/>
                </a:solidFill>
              </a:rPr>
              <a:t>och</a:t>
            </a:r>
            <a:r>
              <a:rPr lang="sv-SE" dirty="0">
                <a:solidFill>
                  <a:srgbClr val="002060"/>
                </a:solidFill>
              </a:rPr>
              <a:t> </a:t>
            </a:r>
            <a:r>
              <a:rPr lang="sv-SE" b="1" cap="small" spc="300" dirty="0">
                <a:solidFill>
                  <a:schemeClr val="accent2"/>
                </a:solidFill>
              </a:rPr>
              <a:t>ledarskap</a:t>
            </a:r>
            <a:r>
              <a:rPr lang="sv-SE" dirty="0">
                <a:solidFill>
                  <a:srgbClr val="002060"/>
                </a:solidFill>
              </a:rPr>
              <a:t> </a:t>
            </a:r>
            <a:br>
              <a:rPr lang="sv-SE" dirty="0">
                <a:solidFill>
                  <a:srgbClr val="002060"/>
                </a:solidFill>
              </a:rPr>
            </a:br>
            <a:r>
              <a:rPr lang="sv-SE" i="1" dirty="0">
                <a:solidFill>
                  <a:srgbClr val="002060"/>
                </a:solidFill>
              </a:rPr>
              <a:t>Vi tillämpar vårt ledarskap och kompetens för att lösa sociala frågor</a:t>
            </a:r>
            <a:endParaRPr lang="da-DK" i="1" dirty="0">
              <a:solidFill>
                <a:srgbClr val="002060"/>
              </a:solidFill>
            </a:endParaRPr>
          </a:p>
        </p:txBody>
      </p:sp>
    </p:spTree>
    <p:custDataLst>
      <p:tags r:id="rId1"/>
    </p:custDataLst>
    <p:extLst>
      <p:ext uri="{BB962C8B-B14F-4D97-AF65-F5344CB8AC3E}">
        <p14:creationId xmlns:p14="http://schemas.microsoft.com/office/powerpoint/2010/main" val="309686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4598</TotalTime>
  <Words>2372</Words>
  <Application>Microsoft Macintosh PowerPoint</Application>
  <PresentationFormat>Widescreen</PresentationFormat>
  <Paragraphs>259</Paragraphs>
  <Slides>31</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Nova</vt:lpstr>
      <vt:lpstr>Calibri</vt:lpstr>
      <vt:lpstr>Calibri Light</vt:lpstr>
      <vt:lpstr>Courier New</vt:lpstr>
      <vt:lpstr>Georgia</vt:lpstr>
      <vt:lpstr>Open Sans</vt:lpstr>
      <vt:lpstr>Office Theme</vt:lpstr>
      <vt:lpstr> </vt:lpstr>
      <vt:lpstr>Medlemsutveckling</vt:lpstr>
      <vt:lpstr>Never too old to Rock ‘n’ Roll</vt:lpstr>
      <vt:lpstr>D-2355 åldersfördelning</vt:lpstr>
      <vt:lpstr>PowerPoint Presentation</vt:lpstr>
      <vt:lpstr>PowerPoint Presentation</vt:lpstr>
      <vt:lpstr>Rotary </vt:lpstr>
      <vt:lpstr>Rotarys syfte (Object of Rotary)</vt:lpstr>
      <vt:lpstr>Våra kärnvärden (Our Core values)</vt:lpstr>
      <vt:lpstr>Rotarys Kärnvärden</vt:lpstr>
      <vt:lpstr>Förändringar i klubben</vt:lpstr>
      <vt:lpstr>Prioriteringar</vt:lpstr>
      <vt:lpstr>Hur kan vi förändra Rotary och våra klubbar?</vt:lpstr>
      <vt:lpstr>Hur kan du förbättra din klubb?</vt:lpstr>
      <vt:lpstr>En mer attraktiv klubb</vt:lpstr>
      <vt:lpstr>Exempel på andra medlemsformer</vt:lpstr>
      <vt:lpstr>VEM GENOMFÖR FÖRÄNDRING?</vt:lpstr>
      <vt:lpstr>PowerPoint Presentation</vt:lpstr>
      <vt:lpstr>Distriktsguvernörens förPliktelser (medlem)</vt:lpstr>
      <vt:lpstr>Klubbar</vt:lpstr>
      <vt:lpstr>PowerPoint Presentation</vt:lpstr>
      <vt:lpstr>Nya klubbar</vt:lpstr>
      <vt:lpstr>Mötesdagar och mötestider D-2350</vt:lpstr>
      <vt:lpstr>Annorlunda klubbar</vt:lpstr>
      <vt:lpstr>En framgångsrik klubb</vt:lpstr>
      <vt:lpstr>Potentiella medlemmar</vt:lpstr>
      <vt:lpstr>PowerPoint Presentation</vt:lpstr>
      <vt:lpstr>PowerPoint Presentation</vt:lpstr>
      <vt:lpstr>PowerPoint Presentation</vt:lpstr>
      <vt:lpstr>Medlemsfokus = rekrytera, behålla och aktivera medlemmar! Sammanfattning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Wedin</dc:creator>
  <cp:lastModifiedBy>Anna König</cp:lastModifiedBy>
  <cp:revision>28</cp:revision>
  <dcterms:created xsi:type="dcterms:W3CDTF">2023-10-02T11:10:09Z</dcterms:created>
  <dcterms:modified xsi:type="dcterms:W3CDTF">2024-03-14T13:19:44Z</dcterms:modified>
</cp:coreProperties>
</file>